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5" d="100"/>
          <a:sy n="65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517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xin?subject=physics#pid=662f3cfb2f2339065b1e91b4#tid=663c2fa7a4d08a000ae980ca#sourcefrom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557784" y="301752"/>
            <a:ext cx="1746504" cy="621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en-US" sz="4500" b="1" i="0" dirty="0">
                <a:solidFill>
                  <a:srgbClr val="00ADA3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2025</a:t>
            </a:r>
            <a:endParaRPr lang="en-US" sz="4450" dirty="0"/>
          </a:p>
        </p:txBody>
      </p:sp>
      <p:sp>
        <p:nvSpPr>
          <p:cNvPr id="4" name="MasterShapeName"/>
          <p:cNvSpPr/>
          <p:nvPr/>
        </p:nvSpPr>
        <p:spPr>
          <a:xfrm>
            <a:off x="557784" y="923544"/>
            <a:ext cx="5202936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/>
            <a:r>
              <a:rPr lang="en-US" sz="3100" b="0" i="0" dirty="0">
                <a:solidFill>
                  <a:srgbClr val="00ADA3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人教版  选择性必修第一册</a:t>
            </a:r>
            <a:endParaRPr lang="en-US" sz="31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3" name="MasterShapeName?linknodeid=back_to_first_catalog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6080760"/>
            <a:ext cx="914400" cy="621792"/>
          </a:xfrm>
          <a:prstGeom prst="rect">
            <a:avLst/>
          </a:prstGeom>
        </p:spPr>
      </p:pic>
      <p:sp>
        <p:nvSpPr>
          <p:cNvPr id="4" name="MasterShapeName"/>
          <p:cNvSpPr/>
          <p:nvPr/>
        </p:nvSpPr>
        <p:spPr>
          <a:xfrm>
            <a:off x="630936" y="82296"/>
            <a:ext cx="22494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高 中 同 步 课 堂 学 案</a:t>
            </a:r>
            <a:endParaRPr lang="en-US" sz="153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"/>
          <p:cNvSpPr/>
          <p:nvPr/>
        </p:nvSpPr>
        <p:spPr>
          <a:xfrm>
            <a:off x="630936" y="82296"/>
            <a:ext cx="22494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en-US" sz="1500" b="1" i="0" dirty="0">
                <a:solidFill>
                  <a:srgbClr val="FFFFFF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高 中 同 步 课 堂 学 案</a:t>
            </a:r>
            <a:endParaRPr lang="en-US" sz="153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P_5_BD#5a745c276?colgroup=9,7,11&amp;pid=5452fe533&amp;color=0,0,0&amp;vtp=1&amp;bt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0679335"/>
                  </p:ext>
                </p:extLst>
              </p:nvPr>
            </p:nvGraphicFramePr>
            <p:xfrm>
              <a:off x="612648" y="1164590"/>
              <a:ext cx="10936224" cy="2899220"/>
            </p:xfrm>
            <a:graphic>
              <a:graphicData uri="http://schemas.openxmlformats.org/drawingml/2006/table">
                <a:tbl>
                  <a:tblPr/>
                  <a:tblGrid>
                    <a:gridCol w="35935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809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616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6419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相对位置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图示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结论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35022"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44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波源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不动，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8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处观察</a:t>
                          </a:r>
                        </a:p>
                        <a:p>
                          <a:pPr marL="0" indent="0" algn="l" latinLnBrk="1" hangingPunct="0">
                            <a:lnSpc>
                              <a:spcPts val="4400"/>
                            </a:lnSpc>
                          </a:pPr>
                          <a:r>
                            <a:rPr lang="en-US" altLang="zh-CN" sz="28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者运动</a:t>
                          </a: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，由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altLang="zh-CN" sz="28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𝐴</m:t>
                                  </m:r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→</m:t>
                                  </m:r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𝐵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8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或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由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altLang="zh-CN" sz="28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𝐴</m:t>
                                  </m:r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→</m:t>
                                  </m:r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7200"/>
                            </a:lnSpc>
                          </a:pPr>
                          <a:r>
                            <a:rPr lang="en-US" altLang="zh-CN" sz="965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微软雅黑" pitchFamily="34" charset="-122"/>
                              <a:cs typeface="Times New Roman" pitchFamily="34" charset="-120"/>
                            </a:rPr>
                            <a:t>______________________________________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44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若靠近波源，由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altLang="zh-CN" sz="28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𝐴</m:t>
                                  </m:r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→</m:t>
                                  </m:r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𝐵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8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，则</a:t>
                          </a:r>
                        </a:p>
                        <a:p>
                          <a:pPr marL="0" indent="0" algn="l" latinLnBrk="1" hangingPunct="0">
                            <a:lnSpc>
                              <a:spcPts val="44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8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8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波源</m:t>
                                  </m:r>
                                </m:sub>
                              </m:sSub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sz="28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8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观察者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8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；若远离波</a:t>
                          </a:r>
                        </a:p>
                        <a:p>
                          <a:pPr marL="0" indent="0" algn="l" latinLnBrk="1" hangingPunct="0">
                            <a:lnSpc>
                              <a:spcPts val="4400"/>
                            </a:lnSpc>
                          </a:pPr>
                          <a:r>
                            <a:rPr lang="en-US" altLang="zh-CN" sz="28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源</a:t>
                          </a: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，由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altLang="zh-CN" sz="28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𝐴</m:t>
                                  </m:r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→</m:t>
                                  </m:r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8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，则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45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8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8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波源</m:t>
                                  </m:r>
                                </m:sub>
                              </m:sSub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altLang="zh-CN" sz="28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8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观察者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P_5_BD#5a745c276?colgroup=9,7,11&amp;pid=5452fe533&amp;color=0,0,0&amp;vtp=1&amp;bt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0679335"/>
                  </p:ext>
                </p:extLst>
              </p:nvPr>
            </p:nvGraphicFramePr>
            <p:xfrm>
              <a:off x="612648" y="1164590"/>
              <a:ext cx="10936224" cy="2899220"/>
            </p:xfrm>
            <a:graphic>
              <a:graphicData uri="http://schemas.openxmlformats.org/drawingml/2006/table">
                <a:tbl>
                  <a:tblPr/>
                  <a:tblGrid>
                    <a:gridCol w="35935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809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616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6419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相对位置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图示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结论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3502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24804" r="-204576" b="-227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7200"/>
                            </a:lnSpc>
                          </a:pPr>
                          <a:r>
                            <a:rPr lang="en-US" altLang="zh-CN" sz="965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微软雅黑" pitchFamily="34" charset="-122"/>
                              <a:cs typeface="Times New Roman" pitchFamily="34" charset="-120"/>
                            </a:rPr>
                            <a:t>______________________________________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0838" t="-24804" r="-279" b="-227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_5_BD#5a745c276.table_image?tii=2&amp;pid=5452fe533&amp;color=0,0,0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0580" y="1927035"/>
            <a:ext cx="2112264" cy="1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2" name="P_5_BD#5a745c276?colgroup=9,7,11&amp;pid=5452fe533&amp;color=0,0,0&amp;vtp=1&amp;bt=1&amp;bbb=1">
            <a:extLst>
              <a:ext uri="{FF2B5EF4-FFF2-40B4-BE49-F238E27FC236}">
                <a16:creationId xmlns:a16="http://schemas.microsoft.com/office/drawing/2014/main" id="{D59D9CCB-9B63-494B-C632-64A247F6D617}"/>
              </a:ext>
            </a:extLst>
          </p:cNvPr>
          <p:cNvSpPr txBox="1"/>
          <p:nvPr/>
        </p:nvSpPr>
        <p:spPr>
          <a:xfrm>
            <a:off x="10830727" y="466344"/>
            <a:ext cx="718145" cy="5838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P_5_BD#5a745c276?colgroup=9,7,11&amp;pid=5452fe533&amp;color=0,0,0&amp;mp=1&amp;vtp=1&amp;bt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5536061"/>
                  </p:ext>
                </p:extLst>
              </p:nvPr>
            </p:nvGraphicFramePr>
            <p:xfrm>
              <a:off x="612648" y="1164590"/>
              <a:ext cx="10936224" cy="2694242"/>
            </p:xfrm>
            <a:graphic>
              <a:graphicData uri="http://schemas.openxmlformats.org/drawingml/2006/table">
                <a:tbl>
                  <a:tblPr/>
                  <a:tblGrid>
                    <a:gridCol w="35935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809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616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6419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相对位置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图示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结论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30044"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44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处观察者不动</a:t>
                          </a:r>
                          <a:r>
                            <a:rPr lang="en-US" altLang="zh-CN" sz="28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，波源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4300"/>
                            </a:lnSpc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运动，由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en-US" altLang="zh-CN" sz="28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𝑆</m:t>
                                  </m:r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→</m:t>
                                  </m:r>
                                  <m:sSub>
                                    <m:sSubPr>
                                      <m:ctrlPr>
                                        <a:rPr lang="en-US" altLang="zh-CN" sz="2800" b="0" i="1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itchFamily="34" charset="-122"/>
                                          <a:cs typeface="Times New Roman" pitchFamily="34" charset="-12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8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itchFamily="34" charset="-122"/>
                                          <a:cs typeface="Times New Roman" pitchFamily="34" charset="-12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sz="2800" b="0" i="0" spc="-100" dirty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微软雅黑" pitchFamily="34" charset="-122"/>
                                          <a:cs typeface="Times New Roman" pitchFamily="34" charset="-12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6700"/>
                            </a:lnSpc>
                          </a:pPr>
                          <a:r>
                            <a:rPr lang="en-US" altLang="zh-CN" sz="94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微软雅黑" pitchFamily="34" charset="-122"/>
                              <a:cs typeface="Times New Roman" pitchFamily="34" charset="-120"/>
                            </a:rPr>
                            <a:t>_____________________________________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5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8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8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波源</m:t>
                                  </m:r>
                                </m:sub>
                              </m:sSub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altLang="zh-CN" sz="28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8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观察者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P_5_BD#5a745c276?colgroup=9,7,11&amp;pid=5452fe533&amp;color=0,0,0&amp;mp=1&amp;vtp=1&amp;bt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5536061"/>
                  </p:ext>
                </p:extLst>
              </p:nvPr>
            </p:nvGraphicFramePr>
            <p:xfrm>
              <a:off x="612648" y="1164590"/>
              <a:ext cx="10936224" cy="2694242"/>
            </p:xfrm>
            <a:graphic>
              <a:graphicData uri="http://schemas.openxmlformats.org/drawingml/2006/table">
                <a:tbl>
                  <a:tblPr/>
                  <a:tblGrid>
                    <a:gridCol w="35935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809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616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6419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相对位置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图示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结论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3004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27143" r="-204576" b="-2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16700"/>
                            </a:lnSpc>
                          </a:pPr>
                          <a:r>
                            <a:rPr lang="en-US" altLang="zh-CN" sz="94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微软雅黑" pitchFamily="34" charset="-122"/>
                              <a:cs typeface="Times New Roman" pitchFamily="34" charset="-120"/>
                            </a:rPr>
                            <a:t>_____________________________________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0838" t="-27143" r="-279" b="-2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_5_BD#5a745c276.table_image?tii=3&amp;pid=5452fe533&amp;color=0,0,0&amp;mp=1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7156" y="1847406"/>
            <a:ext cx="2039112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P_5_BD#5a745c276?sp=1&amp;pid=5452fe533&amp;color=0,0,0&amp;mp=1&amp;vtp=1&amp;bbb=1&amp;hb=1"/>
          <p:cNvSpPr/>
          <p:nvPr/>
        </p:nvSpPr>
        <p:spPr>
          <a:xfrm>
            <a:off x="612648" y="3996690"/>
            <a:ext cx="10963656" cy="1215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（2）成因归纳：根据以上分析可知，发生多普勒效应时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，波源与观察</a:t>
            </a: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者之间一定发生了相互靠近或相互远离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。</a:t>
            </a:r>
            <a:endParaRPr lang="en-US" altLang="zh-CN" sz="2800" dirty="0"/>
          </a:p>
        </p:txBody>
      </p:sp>
      <p:sp>
        <p:nvSpPr>
          <p:cNvPr id="2" name="P_5_BD#5a745c276?colgroup=9,7,11&amp;pid=5452fe533&amp;color=0,0,0&amp;mp=1&amp;vtp=1&amp;bt=1&amp;bbb=1">
            <a:extLst>
              <a:ext uri="{FF2B5EF4-FFF2-40B4-BE49-F238E27FC236}">
                <a16:creationId xmlns:a16="http://schemas.microsoft.com/office/drawing/2014/main" id="{2C7E9577-906F-87A9-5144-8F288111FF94}"/>
              </a:ext>
            </a:extLst>
          </p:cNvPr>
          <p:cNvSpPr txBox="1"/>
          <p:nvPr/>
        </p:nvSpPr>
        <p:spPr>
          <a:xfrm>
            <a:off x="10830727" y="466344"/>
            <a:ext cx="718145" cy="5838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r">
              <a:lnSpc>
                <a:spcPts val="5000"/>
              </a:lnSpc>
            </a:pPr>
            <a:r>
              <a:rPr lang="zh-CN" altLang="en-US" sz="2800">
                <a:latin typeface="Times New Roman" panose="02020603050405020304" pitchFamily="18" charset="0"/>
              </a:rPr>
              <a:t>续表</a:t>
            </a:r>
          </a:p>
        </p:txBody>
      </p:sp>
    </p:spTree>
  </p:cSld>
  <p:clrMapOvr>
    <a:masterClrMapping/>
  </p:clrMapOvr>
  <p:transition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5a745c276?sp=1&amp;pid=5452fe533&amp;color=0,0,0&amp;vtp=1&amp;bt=1&amp;bbb=1"/>
          <p:cNvSpPr/>
          <p:nvPr/>
        </p:nvSpPr>
        <p:spPr>
          <a:xfrm>
            <a:off x="612648" y="468000"/>
            <a:ext cx="10963656" cy="6273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4</a:t>
            </a:r>
            <a:r>
              <a:rPr lang="en-US" altLang="zh-CN" sz="2800" b="1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.多普勒效应的应用</a:t>
            </a:r>
          </a:p>
          <a:p>
            <a:pPr marL="0" marR="0" lvl="0" indent="0" algn="l" defTabSz="914400" rtl="0" eaLnBrk="1" fontAlgn="auto" latinLnBrk="1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（1）测车辆速度：交通警察向行进中的车辆发射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已知的超声波，</a:t>
            </a:r>
          </a:p>
          <a:p>
            <a:pPr marL="0" marR="0" lvl="0" indent="0" algn="l" defTabSz="914400" rtl="0" eaLnBrk="1" fontAlgn="auto" latinLnBrk="1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同时测量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的频率，根据反射波频率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的多少就能知道车</a:t>
            </a:r>
          </a:p>
          <a:p>
            <a:pPr marL="0" marR="0" lvl="0" indent="0" algn="l" defTabSz="914400" rtl="0" eaLnBrk="1" fontAlgn="auto" latinLnBrk="1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辆的速度。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（2）测血流速度：医生向人体内发射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已知的超声波，超声波被</a:t>
            </a:r>
          </a:p>
          <a:p>
            <a:pPr marL="0" marR="0" lvl="0" indent="0" algn="l" defTabSz="914400" rtl="0" eaLnBrk="1" fontAlgn="auto" latinLnBrk="1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血管中的血流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后又被仪器接收，测出反射波的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变化，就</a:t>
            </a:r>
          </a:p>
          <a:p>
            <a:pPr marL="0" marR="0" lvl="0" indent="0" algn="l" defTabSz="914400" rtl="0" eaLnBrk="1" fontAlgn="auto" latinLnBrk="1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能知道血流的速度。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（3）测星球速度：测量星球上某些元素发出的光波的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，然后与</a:t>
            </a:r>
          </a:p>
          <a:p>
            <a:pPr marL="0" marR="0" lvl="0" indent="0" algn="l" defTabSz="914400" rtl="0" eaLnBrk="1" fontAlgn="auto" latinLnBrk="1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地球上这些元素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时发光的频率对照，就可以算出星球靠近或远</a:t>
            </a:r>
          </a:p>
          <a:p>
            <a:pPr marL="0" marR="0" lvl="0" indent="0" algn="l" defTabSz="914400" rtl="0" eaLnBrk="1" fontAlgn="auto" latinLnBrk="1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离我们的速度。</a:t>
            </a:r>
            <a:endParaRPr lang="en-US" altLang="zh-CN" sz="2800" dirty="0"/>
          </a:p>
        </p:txBody>
      </p:sp>
      <p:sp>
        <p:nvSpPr>
          <p:cNvPr id="6" name="P_5_AN.10_1#5a745c276.blank?pid=5452fe533&amp;color=0,0,0&amp;vpa=8&amp;vtp=1&amp;bbb=1"/>
          <p:cNvSpPr/>
          <p:nvPr/>
        </p:nvSpPr>
        <p:spPr>
          <a:xfrm>
            <a:off x="8268367" y="1076902"/>
            <a:ext cx="973138" cy="544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频率</a:t>
            </a:r>
            <a:endParaRPr lang="en-US" altLang="zh-CN" sz="2800" dirty="0"/>
          </a:p>
        </p:txBody>
      </p:sp>
      <p:sp>
        <p:nvSpPr>
          <p:cNvPr id="7" name="P_5_AN.11_1#5a745c276.blank?pid=5452fe533&amp;color=0,0,0&amp;vpa=9&amp;vtp=1&amp;bbb=1"/>
          <p:cNvSpPr/>
          <p:nvPr/>
        </p:nvSpPr>
        <p:spPr>
          <a:xfrm>
            <a:off x="2045367" y="1711901"/>
            <a:ext cx="1330325" cy="544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反射波</a:t>
            </a:r>
            <a:endParaRPr lang="en-US" altLang="zh-CN" sz="2800" dirty="0"/>
          </a:p>
        </p:txBody>
      </p:sp>
      <p:sp>
        <p:nvSpPr>
          <p:cNvPr id="8" name="P_5_AN.12_1#5a745c276.blank?pid=5452fe533&amp;color=0,0,0&amp;vpa=10&amp;vtp=1&amp;bbb=1"/>
          <p:cNvSpPr/>
          <p:nvPr/>
        </p:nvSpPr>
        <p:spPr>
          <a:xfrm>
            <a:off x="7379367" y="1711901"/>
            <a:ext cx="973138" cy="544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变化</a:t>
            </a:r>
            <a:endParaRPr lang="en-US" altLang="zh-CN" sz="2800" dirty="0"/>
          </a:p>
        </p:txBody>
      </p:sp>
      <p:sp>
        <p:nvSpPr>
          <p:cNvPr id="9" name="P_5_AN.13_1#5a745c276.blank?pid=5452fe533&amp;color=0,0,0&amp;vpa=11&amp;vtp=1&amp;bbb=1"/>
          <p:cNvSpPr/>
          <p:nvPr/>
        </p:nvSpPr>
        <p:spPr>
          <a:xfrm>
            <a:off x="6490367" y="2981901"/>
            <a:ext cx="973138" cy="544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频率</a:t>
            </a:r>
            <a:endParaRPr lang="en-US" altLang="zh-CN" sz="2800" dirty="0"/>
          </a:p>
        </p:txBody>
      </p:sp>
      <p:sp>
        <p:nvSpPr>
          <p:cNvPr id="10" name="P_5_AN.14_1#5a745c276.blank?pid=5452fe533&amp;color=0,0,0&amp;vpa=12&amp;vtp=1&amp;bbb=1"/>
          <p:cNvSpPr/>
          <p:nvPr/>
        </p:nvSpPr>
        <p:spPr>
          <a:xfrm>
            <a:off x="2756567" y="3616902"/>
            <a:ext cx="973138" cy="544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反射</a:t>
            </a:r>
            <a:endParaRPr lang="en-US" altLang="zh-CN" sz="2800" dirty="0"/>
          </a:p>
        </p:txBody>
      </p:sp>
      <p:sp>
        <p:nvSpPr>
          <p:cNvPr id="11" name="P_5_AN.15_1#5a745c276.blank?pid=5452fe533&amp;color=0,0,0&amp;vpa=13&amp;vtp=1&amp;bbb=1"/>
          <p:cNvSpPr/>
          <p:nvPr/>
        </p:nvSpPr>
        <p:spPr>
          <a:xfrm>
            <a:off x="8801767" y="3616902"/>
            <a:ext cx="973138" cy="544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频率</a:t>
            </a:r>
            <a:endParaRPr lang="en-US" altLang="zh-CN" sz="2800" dirty="0"/>
          </a:p>
        </p:txBody>
      </p:sp>
      <p:sp>
        <p:nvSpPr>
          <p:cNvPr id="12" name="P_5_AN.16_1#5a745c276.blank?pid=5452fe533&amp;color=0,0,0&amp;vpa=14&amp;vtp=1&amp;bbb=1"/>
          <p:cNvSpPr/>
          <p:nvPr/>
        </p:nvSpPr>
        <p:spPr>
          <a:xfrm>
            <a:off x="8979567" y="4886902"/>
            <a:ext cx="973138" cy="544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频率</a:t>
            </a:r>
            <a:endParaRPr lang="en-US" altLang="zh-CN" sz="2800" dirty="0"/>
          </a:p>
        </p:txBody>
      </p:sp>
      <p:sp>
        <p:nvSpPr>
          <p:cNvPr id="13" name="P_5_AN.17_1#5a745c276.blank?pid=5452fe533&amp;color=0,0,0&amp;vpa=15&amp;vtp=1&amp;bbb=1"/>
          <p:cNvSpPr/>
          <p:nvPr/>
        </p:nvSpPr>
        <p:spPr>
          <a:xfrm>
            <a:off x="3112167" y="5521901"/>
            <a:ext cx="973138" cy="5441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8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静止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1" grpId="0" build="p" animBg="1"/>
      <p:bldP spid="12" grpId="0" build="p" animBg="1"/>
      <p:bldP spid="1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bc14fb7b2?pid=5452fe533&amp;color=0,0,0&amp;vtp=1&amp;bt=1&amp;bbb=1"/>
          <p:cNvSpPr/>
          <p:nvPr/>
        </p:nvSpPr>
        <p:spPr>
          <a:xfrm>
            <a:off x="612648" y="466344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思考交流</a:t>
            </a:r>
            <a:endParaRPr lang="en-US" altLang="zh-CN" sz="3000" dirty="0"/>
          </a:p>
        </p:txBody>
      </p:sp>
      <p:sp>
        <p:nvSpPr>
          <p:cNvPr id="3" name="QO_6_BD.18_1#e544603e0?pid=bc14fb7b2&amp;color=0,0,0&amp;vtp=1&amp;bbb=1"/>
          <p:cNvSpPr/>
          <p:nvPr/>
        </p:nvSpPr>
        <p:spPr>
          <a:xfrm>
            <a:off x="612648" y="1139952"/>
            <a:ext cx="10963656" cy="567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1.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判断下列说法正误。</a:t>
            </a:r>
            <a:endParaRPr lang="en-US" altLang="zh-CN" sz="2800" dirty="0"/>
          </a:p>
        </p:txBody>
      </p:sp>
      <p:sp>
        <p:nvSpPr>
          <p:cNvPr id="4" name="QT_7_BD.19_1#48507a172?pid=e544603e0&amp;color=0,0,0&amp;vtp=1&amp;bbb=1"/>
          <p:cNvSpPr/>
          <p:nvPr/>
        </p:nvSpPr>
        <p:spPr>
          <a:xfrm>
            <a:off x="612648" y="1779143"/>
            <a:ext cx="10963656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（1）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产生多普勒效应时，波源的振动频率并没有发生变化。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(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5" name="QT_7_AN.20_1#48507a172.bracket?pid=e544603e0&amp;color=0,0,0&amp;vpa=16&amp;vtp=1"/>
          <p:cNvSpPr/>
          <p:nvPr/>
        </p:nvSpPr>
        <p:spPr>
          <a:xfrm>
            <a:off x="10795667" y="1765808"/>
            <a:ext cx="454025" cy="567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√</a:t>
            </a:r>
            <a:endParaRPr lang="en-US" altLang="zh-CN" sz="2800" dirty="0"/>
          </a:p>
        </p:txBody>
      </p:sp>
      <p:sp>
        <p:nvSpPr>
          <p:cNvPr id="6" name="QT_7_BD.21_1#5292c3e1e?pid=e544603e0&amp;color=0,0,0&amp;vtp=1&amp;bbb=1&amp;hb=1"/>
          <p:cNvSpPr/>
          <p:nvPr/>
        </p:nvSpPr>
        <p:spPr>
          <a:xfrm>
            <a:off x="612648" y="2408618"/>
            <a:ext cx="10963656" cy="12013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（2）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我们在剧场听演唱会时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，听到的声音频率与声源的振动频率是不</a:t>
            </a:r>
          </a:p>
          <a:p>
            <a:pPr latinLnBrk="1">
              <a:lnSpc>
                <a:spcPts val="49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一致的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。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(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7" name="QT_7_AN.22_1#5292c3e1e.bracket?pid=e544603e0&amp;color=0,0,0&amp;vpa=17&amp;vtp=1"/>
          <p:cNvSpPr/>
          <p:nvPr/>
        </p:nvSpPr>
        <p:spPr>
          <a:xfrm>
            <a:off x="2489867" y="3042983"/>
            <a:ext cx="615950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800" dirty="0"/>
          </a:p>
        </p:txBody>
      </p:sp>
      <p:sp>
        <p:nvSpPr>
          <p:cNvPr id="8" name="QT_7_AS.23_1#5292c3e1e?pid=e544603e0&amp;color=0,0,0&amp;vtp=1&amp;bbb=1&amp;hb=1"/>
          <p:cNvSpPr/>
          <p:nvPr/>
        </p:nvSpPr>
        <p:spPr>
          <a:xfrm>
            <a:off x="612648" y="3685603"/>
            <a:ext cx="10963656" cy="1215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我们在剧场听演唱会时</a:t>
            </a: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，听到的声音频率与声源的振动频率是</a:t>
            </a: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一致的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  <p:bldP spid="8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T_7_BD.24_1#a766124c2?pid=e544603e0&amp;color=0,0,0&amp;vtp=1&amp;bt=1&amp;bbb=1"/>
          <p:cNvSpPr/>
          <p:nvPr/>
        </p:nvSpPr>
        <p:spPr>
          <a:xfrm>
            <a:off x="612648" y="466344"/>
            <a:ext cx="10963656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atinLnBrk="1">
              <a:lnSpc>
                <a:spcPts val="4900"/>
              </a:lnSpc>
              <a:tabLst>
                <a:tab pos="9825228" algn="l"/>
              </a:tabLst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（3）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人与波源有相对运动时，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接收到的频率一定发生变化。</a:t>
            </a:r>
            <a:r>
              <a:rPr lang="en-US" altLang="zh-CN" sz="28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(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3" name="QT_7_AN.25_1#a766124c2.bracket?pid=e544603e0&amp;color=0,0,0&amp;vpa=18&amp;vtp=1"/>
          <p:cNvSpPr/>
          <p:nvPr/>
        </p:nvSpPr>
        <p:spPr>
          <a:xfrm>
            <a:off x="10486422" y="453009"/>
            <a:ext cx="615950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800" dirty="0"/>
          </a:p>
        </p:txBody>
      </p:sp>
      <p:sp>
        <p:nvSpPr>
          <p:cNvPr id="4" name="QT_7_AS.26_1#a766124c2?pid=e544603e0&amp;color=0,0,0&amp;vtp=1&amp;bbb=1"/>
          <p:cNvSpPr/>
          <p:nvPr/>
        </p:nvSpPr>
        <p:spPr>
          <a:xfrm>
            <a:off x="612648" y="1093343"/>
            <a:ext cx="10963656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人与波源有相对运动但两者间距不变时，接收到的频率不变。</a:t>
            </a:r>
            <a:endParaRPr lang="en-US" altLang="zh-CN" sz="2800" dirty="0"/>
          </a:p>
        </p:txBody>
      </p:sp>
      <p:sp>
        <p:nvSpPr>
          <p:cNvPr id="5" name="QT_7_BD.27_1#b1b33dbd5?pid=e544603e0&amp;color=0,0,0&amp;vtp=1&amp;bbb=1"/>
          <p:cNvSpPr/>
          <p:nvPr/>
        </p:nvSpPr>
        <p:spPr>
          <a:xfrm>
            <a:off x="612648" y="1715008"/>
            <a:ext cx="10963656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atinLnBrk="1">
              <a:lnSpc>
                <a:spcPts val="4900"/>
              </a:lnSpc>
              <a:tabLst>
                <a:tab pos="9825228" algn="l"/>
              </a:tabLst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（4）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只有横波才能发生多普勒效应。</a:t>
            </a:r>
            <a:r>
              <a:rPr lang="en-US" altLang="zh-CN" sz="28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(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6" name="QT_7_AN.28_1#b1b33dbd5.bracket?pid=e544603e0&amp;color=0,0,0&amp;vpa=19&amp;vtp=1"/>
          <p:cNvSpPr/>
          <p:nvPr/>
        </p:nvSpPr>
        <p:spPr>
          <a:xfrm>
            <a:off x="10486422" y="1701673"/>
            <a:ext cx="615950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×</a:t>
            </a:r>
            <a:endParaRPr lang="en-US" altLang="zh-CN" sz="2800" dirty="0"/>
          </a:p>
        </p:txBody>
      </p:sp>
      <p:sp>
        <p:nvSpPr>
          <p:cNvPr id="7" name="QT_7_AS.29_1#b1b33dbd5?pid=e544603e0&amp;color=0,0,0&amp;vtp=1&amp;bbb=1"/>
          <p:cNvSpPr/>
          <p:nvPr/>
        </p:nvSpPr>
        <p:spPr>
          <a:xfrm>
            <a:off x="612648" y="2336673"/>
            <a:ext cx="10963656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纵波也可以发生多普勒效应。</a:t>
            </a:r>
            <a:endParaRPr lang="en-US" altLang="zh-CN" sz="2800" dirty="0"/>
          </a:p>
        </p:txBody>
      </p:sp>
      <p:sp>
        <p:nvSpPr>
          <p:cNvPr id="8" name="QT_7_BD.30_1#7679187eb?pid=e544603e0&amp;color=0,0,0&amp;vtp=1&amp;bbb=1"/>
          <p:cNvSpPr/>
          <p:nvPr/>
        </p:nvSpPr>
        <p:spPr>
          <a:xfrm>
            <a:off x="612648" y="2958338"/>
            <a:ext cx="10963656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atinLnBrk="1">
              <a:lnSpc>
                <a:spcPts val="4900"/>
              </a:lnSpc>
              <a:tabLst>
                <a:tab pos="9825228" algn="l"/>
              </a:tabLst>
            </a:pPr>
            <a:r>
              <a:rPr lang="en-US" altLang="zh-CN" sz="2800" b="0" i="0" dirty="0">
                <a:solidFill>
                  <a:srgbClr val="00ADA3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（5）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波源与观察者相互远离时，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观察者感觉到的频率变小。</a:t>
            </a:r>
            <a:r>
              <a:rPr lang="en-US" altLang="zh-CN" sz="28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(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9" name="QT_7_AN.31_1#7679187eb.bracket?pid=e544603e0&amp;color=0,0,0&amp;vpa=20&amp;vtp=1"/>
          <p:cNvSpPr/>
          <p:nvPr/>
        </p:nvSpPr>
        <p:spPr>
          <a:xfrm>
            <a:off x="10562622" y="2945003"/>
            <a:ext cx="454025" cy="567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√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6" grpId="0" build="p" animBg="1"/>
      <p:bldP spid="7" grpId="0" build="p" animBg="1"/>
      <p:bldP spid="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O_6_BD.32_1#3697fefe7?htil=1&amp;pid=bc14fb7b2&amp;color=0,0,0&amp;vtp=1&amp;hs=1&amp;hs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7741" y="486288"/>
            <a:ext cx="2404872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O_6_BD.32_2#3697fefe7?htil=1&amp;sp=1&amp;pid=bc14fb7b2&amp;color=0,0,0&amp;vtp=1&amp;bt=1&amp;bbb=1&amp;hb=1&amp;hs=1"/>
          <p:cNvSpPr/>
          <p:nvPr/>
        </p:nvSpPr>
        <p:spPr>
          <a:xfrm>
            <a:off x="612648" y="468000"/>
            <a:ext cx="8430768" cy="1863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2.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随着科技的发展和作战的需要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，现在的战斗机飞得</a:t>
            </a: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越来越快，有些战斗机的速度超过了声音在空气中的</a:t>
            </a: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传播速度。假设某爆炸声在空气中的传播速度为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AS.33_1#3697fefe7?pid=bc14fb7b2&amp;color=0,0,0&amp;vtp=1&amp;bbb=1&amp;hb=1&amp;hs=1"/>
              <p:cNvSpPr/>
              <p:nvPr/>
            </p:nvSpPr>
            <p:spPr>
              <a:xfrm>
                <a:off x="612648" y="3612075"/>
                <a:ext cx="10963656" cy="186353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要使飞行员恰好听不到爆炸声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，则他随战斗机运动的速度应大</a:t>
                </a: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于或等于声波传播的速度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，即战斗机至少应以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340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itchFamily="34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的速度飞行远离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爆炸点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O_6_AS.33_1#3697fefe7?pid=bc14fb7b2&amp;color=0,0,0&amp;vtp=1&amp;bbb=1&amp;hb=1&amp;hs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612075"/>
                <a:ext cx="10963656" cy="1863535"/>
              </a:xfrm>
              <a:prstGeom prst="rect">
                <a:avLst/>
              </a:prstGeom>
              <a:blipFill>
                <a:blip r:embed="rId4"/>
                <a:stretch>
                  <a:fillRect l="-2002" r="-1335" b="-11475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QO_6_BD.32_2#3697fefe7?htil=1&amp;sp=1&amp;pid=bc14fb7b2&amp;color=0,0,0&amp;vtp=1&amp;bt=1&amp;bbb=1&amp;hb=1&amp;hs=1">
                <a:extLst>
                  <a:ext uri="{FF2B5EF4-FFF2-40B4-BE49-F238E27FC236}">
                    <a16:creationId xmlns:a16="http://schemas.microsoft.com/office/drawing/2014/main" id="{5494AE38-DA2D-503C-42F7-3E4A29CA0E16}"/>
                  </a:ext>
                </a:extLst>
              </p:cNvPr>
              <p:cNvSpPr/>
              <p:nvPr/>
            </p:nvSpPr>
            <p:spPr>
              <a:xfrm>
                <a:off x="612648" y="2324740"/>
                <a:ext cx="10968012" cy="121583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latinLnBrk="1">
                  <a:lnSpc>
                    <a:spcPts val="5100"/>
                  </a:lnSpc>
                </a:pP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340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itchFamily="34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，一架战斗机正在爆炸点附近沿远离它的方向飞行，要使飞行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员听不到爆炸声，战斗机飞行的速度至少多大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？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5" name="QO_6_BD.32_2#3697fefe7?htil=1&amp;sp=1&amp;pid=bc14fb7b2&amp;color=0,0,0&amp;vtp=1&amp;bt=1&amp;bbb=1&amp;hb=1&amp;hs=1">
                <a:extLst>
                  <a:ext uri="{FF2B5EF4-FFF2-40B4-BE49-F238E27FC236}">
                    <a16:creationId xmlns:a16="http://schemas.microsoft.com/office/drawing/2014/main" id="{5494AE38-DA2D-503C-42F7-3E4A29CA0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324740"/>
                <a:ext cx="10968012" cy="1215835"/>
              </a:xfrm>
              <a:prstGeom prst="rect">
                <a:avLst/>
              </a:prstGeom>
              <a:blipFill>
                <a:blip r:embed="rId5"/>
                <a:stretch>
                  <a:fillRect l="-2001" r="-1112" b="-1700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ad0a6cf1b?pid=c4c2fe452&amp;color=0,173,163&amp;vtp=1&amp;bt=1&amp;bbb=1"/>
          <p:cNvSpPr/>
          <p:nvPr/>
        </p:nvSpPr>
        <p:spPr>
          <a:xfrm>
            <a:off x="612648" y="466344"/>
            <a:ext cx="10963656" cy="1123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6000"/>
              </a:lnSpc>
            </a:pPr>
            <a:r>
              <a:rPr lang="en-US" altLang="zh-CN" sz="3400" b="1" i="0" dirty="0">
                <a:solidFill>
                  <a:srgbClr val="00ADA3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典例精讲</a:t>
            </a:r>
            <a:endParaRPr lang="en-US" altLang="zh-CN" sz="3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QO_5_BD.34_1#b972a77aa?pid=ad0a6cf1b&amp;color=0,0,0&amp;vtp=1&amp;bbb=1&amp;hb=1"/>
              <p:cNvSpPr/>
              <p:nvPr/>
            </p:nvSpPr>
            <p:spPr>
              <a:xfrm>
                <a:off x="612648" y="1227798"/>
                <a:ext cx="10963656" cy="186353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例1</a:t>
                </a:r>
                <a:r>
                  <a:rPr lang="en-US" altLang="zh-CN" sz="2800" b="1" i="0" dirty="0">
                    <a:solidFill>
                      <a:srgbClr val="00ADA3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公路巡警车在高速公路上以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100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itchFamily="34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的恒定速度巡查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，巡警车向</a:t>
                </a: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前方在同一车道上的一辆轿车发出一束已知频率的电磁波，结果该电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磁波被此辆轿车反射回来时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，巡警车接收到的电磁波频率比发出时低。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O_5_BD.34_1#b972a77aa?pid=ad0a6cf1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227798"/>
                <a:ext cx="10963656" cy="1863535"/>
              </a:xfrm>
              <a:prstGeom prst="rect">
                <a:avLst/>
              </a:prstGeom>
              <a:blipFill>
                <a:blip r:embed="rId3"/>
                <a:stretch>
                  <a:fillRect l="-2002" r="-2225" b="-1143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6_BD.35_1#d78878ccb?pid=b972a77aa&amp;color=0,0,0&amp;vtp=1&amp;bbb=1"/>
          <p:cNvSpPr/>
          <p:nvPr/>
        </p:nvSpPr>
        <p:spPr>
          <a:xfrm>
            <a:off x="612648" y="3152648"/>
            <a:ext cx="10963656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（1</a:t>
            </a:r>
            <a:r>
              <a:rPr lang="en-US" altLang="zh-CN" sz="2800" b="1" i="0">
                <a:solidFill>
                  <a:srgbClr val="00ADA3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）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此现象属于</a:t>
            </a:r>
            <a:r>
              <a:rPr lang="en-US" altLang="zh-CN" sz="28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。</a:t>
            </a:r>
            <a:endParaRPr lang="en-US" altLang="zh-CN" sz="2800" dirty="0"/>
          </a:p>
        </p:txBody>
      </p:sp>
      <p:sp>
        <p:nvSpPr>
          <p:cNvPr id="5" name="QC_6_AN.36_1#d78878ccb.blank?pid=b972a77aa&amp;color=0,0,0&amp;vpa=21&amp;vtp=1"/>
          <p:cNvSpPr/>
          <p:nvPr/>
        </p:nvSpPr>
        <p:spPr>
          <a:xfrm>
            <a:off x="3251866" y="3101213"/>
            <a:ext cx="515938" cy="567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C</a:t>
            </a:r>
            <a:endParaRPr lang="en-US" altLang="zh-CN" sz="2800" dirty="0"/>
          </a:p>
        </p:txBody>
      </p:sp>
      <p:sp>
        <p:nvSpPr>
          <p:cNvPr id="6" name="QC_6_BD.37_1#d78878ccb.choices?pid=b972a77aa&amp;color=0,0,0&amp;vtp=1&amp;bbb=1"/>
          <p:cNvSpPr/>
          <p:nvPr/>
        </p:nvSpPr>
        <p:spPr>
          <a:xfrm>
            <a:off x="612648" y="3774313"/>
            <a:ext cx="10963656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atinLnBrk="1">
              <a:lnSpc>
                <a:spcPts val="4900"/>
              </a:lnSpc>
              <a:tabLst>
                <a:tab pos="2725039" algn="l"/>
                <a:tab pos="5411978" algn="l"/>
                <a:tab pos="8454517" algn="l"/>
              </a:tabLst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A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.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波的衍射</a:t>
            </a:r>
            <a:r>
              <a:rPr lang="en-US" altLang="zh-CN" sz="28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B.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波的干涉</a:t>
            </a:r>
            <a:r>
              <a:rPr lang="en-US" altLang="zh-CN" sz="28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C.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多普勒效应</a:t>
            </a:r>
            <a:r>
              <a:rPr lang="en-US" altLang="zh-CN" sz="2800" b="0" i="0" spc="-1030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	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D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波的反射</a:t>
            </a:r>
            <a:endParaRPr lang="en-US" altLang="zh-CN" sz="2800" dirty="0"/>
          </a:p>
        </p:txBody>
      </p:sp>
      <p:sp>
        <p:nvSpPr>
          <p:cNvPr id="7" name="QC_6_AS.38_1#d78878ccb?pid=b972a77aa&amp;color=0,0,0&amp;vtp=1&amp;bbb=1&amp;hb=1"/>
          <p:cNvSpPr/>
          <p:nvPr/>
        </p:nvSpPr>
        <p:spPr>
          <a:xfrm>
            <a:off x="612648" y="4403788"/>
            <a:ext cx="10963656" cy="121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巡警车接收到的电磁波频率比发出时低</a:t>
            </a: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，此现象属于多普勒效</a:t>
            </a: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应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，故选C。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BD.39_1#e6f243e7c?pid=b972a77aa&amp;color=0,0,0&amp;vtp=1&amp;bt=1&amp;bbb=1"/>
              <p:cNvSpPr/>
              <p:nvPr/>
            </p:nvSpPr>
            <p:spPr>
              <a:xfrm>
                <a:off x="612648" y="468000"/>
                <a:ext cx="10963656" cy="56781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0" i="0" dirty="0">
                    <a:solidFill>
                      <a:srgbClr val="00ADA3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（2）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若该路段限速为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100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itchFamily="34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km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h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，则该轿车是否超速？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O_6_BD.39_1#e6f243e7c?pid=b972a77aa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567817"/>
              </a:xfrm>
              <a:prstGeom prst="rect">
                <a:avLst/>
              </a:prstGeom>
              <a:blipFill>
                <a:blip r:embed="rId3"/>
                <a:stretch>
                  <a:fillRect l="-2002" b="-3655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O_6_AN.40_1#e6f243e7c?pid=b972a77aa&amp;color=0,0,0&amp;vtp=1&amp;bbb=1"/>
          <p:cNvSpPr/>
          <p:nvPr/>
        </p:nvSpPr>
        <p:spPr>
          <a:xfrm>
            <a:off x="612648" y="1047374"/>
            <a:ext cx="10963656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[答案]</a:t>
            </a:r>
            <a:r>
              <a:rPr lang="en-US" altLang="zh-CN" sz="28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超速</a:t>
            </a:r>
            <a:endParaRPr lang="en-US" altLang="zh-CN" sz="2800" dirty="0"/>
          </a:p>
        </p:txBody>
      </p:sp>
      <p:sp>
        <p:nvSpPr>
          <p:cNvPr id="4" name="QO_6_AS.41_1#e6f243e7c?pid=b972a77aa&amp;color=0,0,0&amp;vtp=1&amp;bbb=1&amp;hb=1"/>
          <p:cNvSpPr/>
          <p:nvPr/>
        </p:nvSpPr>
        <p:spPr>
          <a:xfrm>
            <a:off x="612648" y="1678627"/>
            <a:ext cx="10963656" cy="18635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因巡警车接收到的电磁波频率比发出时低</a:t>
            </a: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，由多普勒效应知巡</a:t>
            </a: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警车与轿车在相互远离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，而巡警车车速恒定且在轿车后面</a:t>
            </a: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，可判断轿</a:t>
            </a: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车车速比巡警车车速大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，故轿车超速。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O_6_BD.42_1#e7bb857e3?pid=b972a77aa&amp;color=0,0,0&amp;vtp=1&amp;bt=1&amp;bbb=1"/>
              <p:cNvSpPr/>
              <p:nvPr/>
            </p:nvSpPr>
            <p:spPr>
              <a:xfrm>
                <a:off x="612648" y="468000"/>
                <a:ext cx="11053763" cy="56781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0" i="0" dirty="0">
                    <a:solidFill>
                      <a:srgbClr val="00ADA3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（3）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若轿车以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20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itchFamily="34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的速度行进，反射回的电磁波频率应怎样变化？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O_6_BD.42_1#e7bb857e3?pid=b972a77aa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1053763" cy="567817"/>
              </a:xfrm>
              <a:prstGeom prst="rect">
                <a:avLst/>
              </a:prstGeom>
              <a:blipFill>
                <a:blip r:embed="rId3"/>
                <a:stretch>
                  <a:fillRect l="-1986" r="-110" b="-3655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O_6_AN.43_1#e7bb857e3?pid=b972a77aa&amp;color=0,0,0&amp;vtp=1&amp;bbb=1"/>
          <p:cNvSpPr/>
          <p:nvPr/>
        </p:nvSpPr>
        <p:spPr>
          <a:xfrm>
            <a:off x="612648" y="1047374"/>
            <a:ext cx="10963656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[答案]</a:t>
            </a:r>
            <a:r>
              <a:rPr lang="en-US" altLang="zh-CN" sz="28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变大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O_6_AS.44_1#e7bb857e3?pid=b972a77aa&amp;color=0,0,0&amp;vtp=1&amp;bbb=1&amp;hb=1"/>
              <p:cNvSpPr/>
              <p:nvPr/>
            </p:nvSpPr>
            <p:spPr>
              <a:xfrm>
                <a:off x="612648" y="1605539"/>
                <a:ext cx="10963656" cy="121583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若轿车以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20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Times New Roman" pitchFamily="34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m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s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的速度行进，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此时巡警车与轿车在相互靠近，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由多普勒效应知反射回的电磁波频率应变大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O_6_AS.44_1#e7bb857e3?pid=b972a77aa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1605539"/>
                <a:ext cx="10963656" cy="1215835"/>
              </a:xfrm>
              <a:prstGeom prst="rect">
                <a:avLst/>
              </a:prstGeom>
              <a:blipFill>
                <a:blip r:embed="rId4"/>
                <a:stretch>
                  <a:fillRect l="-2002" b="-1700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5_BD.45_1#b33a2d8dc?htil=2&amp;pid=ad0a6cf1b&amp;color=0,0,0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39629" y="495432"/>
            <a:ext cx="2825496" cy="19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5_BD.45_2#b33a2d8dc?htil=2&amp;sp=1&amp;pid=ad0a6cf1b&amp;color=0,0,0&amp;vtp=1&amp;bt=1&amp;bbb=1&amp;hb=1"/>
              <p:cNvSpPr/>
              <p:nvPr/>
            </p:nvSpPr>
            <p:spPr>
              <a:xfrm>
                <a:off x="612648" y="468000"/>
                <a:ext cx="8010144" cy="184905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例2</a:t>
                </a:r>
                <a:r>
                  <a:rPr lang="en-US" altLang="zh-CN" sz="2800" b="1" i="0" dirty="0">
                    <a:solidFill>
                      <a:srgbClr val="00ADA3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如图所示，产生机械波的波源从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𝑂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点开始做匀</a:t>
                </a: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速运动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，图中圆表示波峰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，已知波源振动的频率为</a:t>
                </a:r>
              </a:p>
              <a:p>
                <a:pPr latinLnBrk="1">
                  <a:lnSpc>
                    <a:spcPts val="49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则下列说法正确的是(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)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C_5_BD.45_2#b33a2d8dc?htil=2&amp;sp=1&amp;pid=ad0a6cf1b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8010144" cy="1849057"/>
              </a:xfrm>
              <a:prstGeom prst="rect">
                <a:avLst/>
              </a:prstGeom>
              <a:blipFill>
                <a:blip r:embed="rId4"/>
                <a:stretch>
                  <a:fillRect l="-2740" b="-11551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5_AN.46_1#b33a2d8dc.bracket?pid=ad0a6cf1b&amp;color=0,0,0&amp;vpa=22&amp;vtp=1"/>
          <p:cNvSpPr/>
          <p:nvPr/>
        </p:nvSpPr>
        <p:spPr>
          <a:xfrm>
            <a:off x="4750911" y="1750065"/>
            <a:ext cx="515938" cy="567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C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5_BD.47_1#b33a2d8dc.choices?htil=2&amp;pid=ad0a6cf1b&amp;color=0,0,0&amp;vtp=1&amp;bbb=1&amp;hb=1"/>
              <p:cNvSpPr/>
              <p:nvPr/>
            </p:nvSpPr>
            <p:spPr>
              <a:xfrm>
                <a:off x="612648" y="2321184"/>
                <a:ext cx="8010144" cy="3142171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该图表示波源正在向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点移动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观察者在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点接收到的波的频率是定值且大于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观察者在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𝐵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点接收到的波的频率是定值且大于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观察者在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𝐶</m:t>
                    </m:r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点或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𝐷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点接收到的波的频率是定值且</a:t>
                </a: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大于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5" name="QC_5_BD.47_1#b33a2d8dc.choices?htil=2&amp;pid=ad0a6cf1b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321184"/>
                <a:ext cx="8010144" cy="3142171"/>
              </a:xfrm>
              <a:prstGeom prst="rect">
                <a:avLst/>
              </a:prstGeom>
              <a:blipFill>
                <a:blip r:embed="rId5"/>
                <a:stretch>
                  <a:fillRect l="-2740" b="-699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#80d736d43.fixed?pid=daa08fa9f&amp;color=0,173,163&amp;vtp=1&amp;bbb=1"/>
          <p:cNvSpPr/>
          <p:nvPr/>
        </p:nvSpPr>
        <p:spPr>
          <a:xfrm>
            <a:off x="877824" y="2660904"/>
            <a:ext cx="10552176" cy="722376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latinLnBrk="1">
              <a:lnSpc>
                <a:spcPts val="5000"/>
              </a:lnSpc>
            </a:pPr>
            <a:r>
              <a:rPr lang="en-US" altLang="zh-CN" sz="4000" b="1" i="0" dirty="0">
                <a:solidFill>
                  <a:srgbClr val="00ADA3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第三章</a:t>
            </a:r>
            <a:r>
              <a:rPr lang="en-US" altLang="zh-CN" sz="4000" b="1" i="0" dirty="0">
                <a:solidFill>
                  <a:srgbClr val="00ADA3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000" b="1" i="0" dirty="0">
                <a:solidFill>
                  <a:srgbClr val="00ADA3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机械波</a:t>
            </a:r>
            <a:endParaRPr lang="en-US" altLang="zh-CN" sz="4000" dirty="0"/>
          </a:p>
        </p:txBody>
      </p:sp>
      <p:sp>
        <p:nvSpPr>
          <p:cNvPr id="3" name="C_2#80d736d43"/>
          <p:cNvSpPr/>
          <p:nvPr/>
        </p:nvSpPr>
        <p:spPr>
          <a:xfrm>
            <a:off x="877824" y="3419856"/>
            <a:ext cx="8997696" cy="9144"/>
          </a:xfrm>
          <a:prstGeom prst="line">
            <a:avLst/>
          </a:prstGeom>
          <a:noFill/>
          <a:ln w="28575">
            <a:solidFill>
              <a:srgbClr val="00ADA3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C_2#80d736d43.fixed?pid=daa08fa9f&amp;color=0,173,163&amp;vtp=1&amp;bbb=1"/>
          <p:cNvSpPr/>
          <p:nvPr/>
        </p:nvSpPr>
        <p:spPr>
          <a:xfrm>
            <a:off x="877824" y="3493008"/>
            <a:ext cx="10552176" cy="612648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latinLnBrk="1">
              <a:lnSpc>
                <a:spcPts val="4200"/>
              </a:lnSpc>
            </a:pPr>
            <a:r>
              <a:rPr lang="en-US" altLang="zh-CN" sz="3400" b="0" i="0" dirty="0">
                <a:solidFill>
                  <a:srgbClr val="00ADA3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第5节</a:t>
            </a:r>
            <a:r>
              <a:rPr lang="en-US" altLang="zh-CN" sz="3400" b="0" i="0" dirty="0">
                <a:solidFill>
                  <a:srgbClr val="00ADA3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400" b="0" i="0" dirty="0">
                <a:solidFill>
                  <a:srgbClr val="00ADA3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多普勒效应</a:t>
            </a:r>
            <a:endParaRPr lang="en-US" altLang="zh-CN" sz="3380" dirty="0"/>
          </a:p>
        </p:txBody>
      </p:sp>
    </p:spTree>
  </p:cSld>
  <p:clrMapOvr>
    <a:masterClrMapping/>
  </p:clrMapOvr>
  <p:transition>
    <p:split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5_AS.48_1#b33a2d8dc?pid=ad0a6cf1b&amp;color=0,0,0&amp;vtp=1&amp;bt=1&amp;bbb=1&amp;hb=1"/>
          <p:cNvSpPr/>
          <p:nvPr/>
        </p:nvSpPr>
        <p:spPr>
          <a:xfrm>
            <a:off x="612648" y="468000"/>
            <a:ext cx="10963656" cy="2510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该图表示波源正在向右移动，故A错误</a:t>
            </a: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。当波源向观察者运动</a:t>
            </a: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时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，观察者接收到的波的频率一定比波源振动的频率高</a:t>
            </a: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；当波源远离</a:t>
            </a: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观察者时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，观察者接收到的波的频率一定比波源振动的频率低，故</a:t>
            </a: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B、</a:t>
            </a: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D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错误，C正确。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5_BD#415c36661?sp=1&amp;pid=ad0a6cf1b&amp;color=0,0,0&amp;vtp=1&amp;bt=1&amp;bbb=1"/>
          <p:cNvSpPr/>
          <p:nvPr/>
        </p:nvSpPr>
        <p:spPr>
          <a:xfrm>
            <a:off x="612648" y="466344"/>
            <a:ext cx="10963656" cy="1041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300"/>
              </a:lnSpc>
            </a:pPr>
            <a:r>
              <a:rPr lang="en-US" altLang="zh-CN" sz="3000" b="1" i="0" dirty="0">
                <a:solidFill>
                  <a:srgbClr val="000000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迁移应用</a:t>
            </a:r>
            <a:endParaRPr lang="en-US" altLang="zh-CN" sz="3000" dirty="0"/>
          </a:p>
        </p:txBody>
      </p:sp>
      <p:sp>
        <p:nvSpPr>
          <p:cNvPr id="3" name="QC_6_BD.49_1#8f0d2c522?pid=415c36661&amp;color=0,0,0&amp;vtp=1&amp;bbb=1"/>
          <p:cNvSpPr/>
          <p:nvPr/>
        </p:nvSpPr>
        <p:spPr>
          <a:xfrm>
            <a:off x="612648" y="1140524"/>
            <a:ext cx="10963656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1.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关于多普勒效应，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下列说法中正确的是(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4" name="QC_6_AN.50_1#8f0d2c522.bracket?pid=415c36661&amp;color=0,0,0&amp;vpa=23&amp;vtp=1"/>
          <p:cNvSpPr/>
          <p:nvPr/>
        </p:nvSpPr>
        <p:spPr>
          <a:xfrm>
            <a:off x="7214267" y="1127189"/>
            <a:ext cx="495300" cy="567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B</a:t>
            </a:r>
            <a:endParaRPr lang="en-US" altLang="zh-CN" sz="2800" dirty="0"/>
          </a:p>
        </p:txBody>
      </p:sp>
      <p:sp>
        <p:nvSpPr>
          <p:cNvPr id="5" name="QC_6_BD.51_1#8f0d2c522.choices?pid=415c36661&amp;color=0,0,0&amp;vtp=1&amp;bbb=1&amp;hb=1"/>
          <p:cNvSpPr/>
          <p:nvPr/>
        </p:nvSpPr>
        <p:spPr>
          <a:xfrm>
            <a:off x="612648" y="1777428"/>
            <a:ext cx="10963656" cy="3792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A.</a:t>
            </a:r>
            <a:r>
              <a:rPr lang="en-US" altLang="zh-CN" sz="28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发生多普勒效应时，波源频率发生了变化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B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要发生多普勒效应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，波源和观察者必须有相对运动且两者间距发生</a:t>
            </a: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变化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C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火车向观察者驶来时，观察者听到的汽笛声音调变低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，火车离观察</a:t>
            </a: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者远去时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，观察者听到的汽笛声音调变高</a:t>
            </a:r>
            <a:endParaRPr lang="en-US" altLang="zh-CN" sz="2800" dirty="0"/>
          </a:p>
          <a:p>
            <a:pPr latinLnBrk="1">
              <a:lnSpc>
                <a:spcPts val="49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D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.</a:t>
            </a:r>
            <a:r>
              <a:rPr lang="en-US" altLang="zh-CN" sz="2800" b="0" i="0" dirty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只有声波才能发生多普勒效应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AS.52_1#8f0d2c522?pid=415c36661&amp;color=0,0,0&amp;vtp=1&amp;bt=1&amp;bbb=1&amp;hb=1"/>
          <p:cNvSpPr/>
          <p:nvPr/>
        </p:nvSpPr>
        <p:spPr>
          <a:xfrm>
            <a:off x="612648" y="468000"/>
            <a:ext cx="10963656" cy="38063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发生多普勒效应时，波源频率并没有发生变化</a:t>
            </a: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，波源和观察者</a:t>
            </a: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必须有相对运动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，且两者间距发生变化，A错误，B正确</a:t>
            </a: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。根据多普勒</a:t>
            </a: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效应可知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，当波源向观察者靠近时</a:t>
            </a: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，观察者接收到的频率一定比波源</a:t>
            </a: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频率高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，听到的汽笛声音调变高；当波源远离观察者时</a:t>
            </a: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，观察者接收</a:t>
            </a: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到的频率一定比波源频率低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，听到的汽笛声音调变低，C错误</a:t>
            </a: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。所有波</a:t>
            </a: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都能发生多普勒效应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，D错误。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BD.53_1#c70d5cf4a?pid=415c36661&amp;color=0,0,0&amp;vtp=1&amp;bt=1&amp;bbb=1&amp;hb=1"/>
              <p:cNvSpPr/>
              <p:nvPr/>
            </p:nvSpPr>
            <p:spPr>
              <a:xfrm>
                <a:off x="612648" y="468000"/>
                <a:ext cx="10963656" cy="371913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2.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汽车无人驾驶技术已逐渐成熟，最常用的是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ACC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自适应巡航控制系统，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它可以控制无人车在前车减速时自动减速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、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在前车加速时自动跟上去。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其使用的传感器主要有毫米波雷达，该雷达会发射和接收调制过的无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线电波，再通过因波的时间差和多普勒效应造成的频率变化来测量目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标的相对距离和相对速度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。若该雷达发射的无线电波的频率为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𝑓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，接收</a:t>
                </a:r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到的电磁波的频率为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𝑓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itchFamily="34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则(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)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C_6_BD.53_1#c70d5cf4a?pid=415c3666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3719132"/>
              </a:xfrm>
              <a:prstGeom prst="rect">
                <a:avLst/>
              </a:prstGeom>
              <a:blipFill>
                <a:blip r:embed="rId3"/>
                <a:stretch>
                  <a:fillRect l="-2002" r="-3949" b="-5738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QC_6_AN.54_1#c70d5cf4a.bracket?pid=415c36661&amp;color=0,0,0&amp;vpa=24&amp;vtp=1"/>
          <p:cNvSpPr/>
          <p:nvPr/>
        </p:nvSpPr>
        <p:spPr>
          <a:xfrm>
            <a:off x="5177505" y="3629729"/>
            <a:ext cx="515938" cy="558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A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QC_6_BD.55_1#c70d5cf4a.choices?pid=415c36661&amp;color=0,0,0&amp;vtp=1&amp;bbb=1"/>
              <p:cNvSpPr/>
              <p:nvPr/>
            </p:nvSpPr>
            <p:spPr>
              <a:xfrm>
                <a:off x="612648" y="4162684"/>
                <a:ext cx="10963656" cy="244913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000"/>
                  </a:lnSpc>
                </a:pP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𝑓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𝑓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itchFamily="34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时，表明前车与无人车速度相同</a:t>
                </a:r>
                <a:endParaRPr lang="en-US" altLang="zh-CN" sz="2800" dirty="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𝑓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𝑓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itchFamily="34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时，表明前车一定处于静止状态</a:t>
                </a:r>
                <a:endParaRPr lang="en-US" altLang="zh-CN" sz="2800" dirty="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𝑓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itchFamily="34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′&gt;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𝑓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时，表明前车在加速行驶</a:t>
                </a:r>
                <a:endParaRPr lang="en-US" altLang="zh-CN" sz="2800" dirty="0"/>
              </a:p>
              <a:p>
                <a:pPr latinLnBrk="1">
                  <a:lnSpc>
                    <a:spcPts val="48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𝑓</m:t>
                    </m:r>
                    <m:r>
                      <m:rPr>
                        <m:nor/>
                      </m:rPr>
                      <a:rPr lang="en-US" altLang="zh-CN" sz="2800" b="0" i="0" dirty="0">
                        <a:solidFill>
                          <a:srgbClr val="000000"/>
                        </a:solidFill>
                        <a:latin typeface="Times New Roman" pitchFamily="34" charset="0"/>
                        <a:ea typeface="微软雅黑" pitchFamily="34" charset="-122"/>
                        <a:cs typeface="Times New Roman" pitchFamily="34" charset="-120"/>
                      </a:rPr>
                      <m:t> 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′&lt;</m:t>
                    </m:r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𝑓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时，表明前车在减速行驶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4" name="QC_6_BD.55_1#c70d5cf4a.choices?pid=415c36661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162684"/>
                <a:ext cx="10963656" cy="2449132"/>
              </a:xfrm>
              <a:prstGeom prst="rect">
                <a:avLst/>
              </a:prstGeom>
              <a:blipFill>
                <a:blip r:embed="rId4"/>
                <a:stretch>
                  <a:fillRect l="-2002" b="-8706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AS.56_1#c70d5cf4a?pid=415c36661&amp;color=0,0,0&amp;vtp=1&amp;bt=1&amp;bbb=1&amp;hb=1"/>
              <p:cNvSpPr/>
              <p:nvPr/>
            </p:nvSpPr>
            <p:spPr>
              <a:xfrm>
                <a:off x="612648" y="468000"/>
                <a:ext cx="10963656" cy="380631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当波源和观察者之间的距离不变时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，观察者接收到的频率和波</a:t>
                </a: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源发出的频率相等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，故当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𝑓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𝑓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′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时，说明二者之间的距离不变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，表明前</a:t>
                </a: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车与无人车速度相同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，但不一定静止，A正确，B错误；当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𝑓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′&gt;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𝑓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时，</a:t>
                </a: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说明接收到的频率增大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，两车间距离在减小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，表明前车的速度小于无</a:t>
                </a: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人车的速度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，C错误；当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𝑓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′&lt;</m:t>
                    </m:r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𝑓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时，说明接收到的频率减小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，两车间距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离在增大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，表明前车的速度大于无人车的速度，D错误。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C_6_AS.56_1#c70d5cf4a?pid=415c3666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3806317"/>
              </a:xfrm>
              <a:prstGeom prst="rect">
                <a:avLst/>
              </a:prstGeom>
              <a:blipFill>
                <a:blip r:embed="rId3"/>
                <a:stretch>
                  <a:fillRect l="-2002" r="-1224" b="-5449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QC_6_BD.57_1#334b95c99?htil=3&amp;pid=415c36661&amp;color=0,0,0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3733" y="486288"/>
            <a:ext cx="2532888" cy="224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3" name="QC_6_BD.57_2#334b95c99?htil=3&amp;sp=1&amp;pid=415c36661&amp;color=0,0,0&amp;vtp=1&amp;bt=1&amp;bbb=1&amp;hb=1"/>
          <p:cNvSpPr/>
          <p:nvPr/>
        </p:nvSpPr>
        <p:spPr>
          <a:xfrm>
            <a:off x="612648" y="468000"/>
            <a:ext cx="8302752" cy="1849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ADA3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3.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多选题如图所示，将上下振动的振针水平移动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，移</a:t>
            </a: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动过程中在水面上形成了如图所示的水波图形，下列</a:t>
            </a:r>
          </a:p>
          <a:p>
            <a:pPr latinLnBrk="1">
              <a:lnSpc>
                <a:spcPts val="49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说法正确的是(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1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     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)</a:t>
            </a:r>
            <a:r>
              <a:rPr lang="en-US" altLang="zh-CN" sz="2800" b="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endParaRPr lang="en-US" altLang="zh-CN" sz="2800" dirty="0"/>
          </a:p>
        </p:txBody>
      </p:sp>
      <p:sp>
        <p:nvSpPr>
          <p:cNvPr id="4" name="QC_6_AN.58_1#334b95c99.bracket?pid=415c36661&amp;color=0,0,0&amp;vpa=25&amp;vtp=1&amp;bbb=1"/>
          <p:cNvSpPr/>
          <p:nvPr/>
        </p:nvSpPr>
        <p:spPr>
          <a:xfrm>
            <a:off x="3074067" y="1750065"/>
            <a:ext cx="773113" cy="5678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AC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QC_6_BD.59_1#334b95c99.choices?htil=3&amp;pid=415c36661&amp;color=0,0,0&amp;vtp=1&amp;bbb=1"/>
              <p:cNvSpPr/>
              <p:nvPr/>
            </p:nvSpPr>
            <p:spPr>
              <a:xfrm>
                <a:off x="612648" y="2397828"/>
                <a:ext cx="8302752" cy="249675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振针在向右移动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振针在向左移动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处的观察者，接收到的水波频率变小</a:t>
                </a:r>
                <a:endParaRPr lang="en-US" altLang="zh-CN" sz="2800" dirty="0"/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𝐴</m:t>
                    </m:r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处的观察者，接收到的水波频率变大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5" name="QC_6_BD.59_1#334b95c99.choices?htil=3&amp;pid=415c36661&amp;color=0,0,0&amp;vtp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397828"/>
                <a:ext cx="8302752" cy="2496757"/>
              </a:xfrm>
              <a:prstGeom prst="rect">
                <a:avLst/>
              </a:prstGeom>
              <a:blipFill>
                <a:blip r:embed="rId4"/>
                <a:stretch>
                  <a:fillRect l="-2643" b="-853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6_AS.60_1#334b95c99?pid=415c36661&amp;color=0,0,0&amp;vtp=1&amp;bt=1&amp;bbb=1&amp;hb=1"/>
          <p:cNvSpPr/>
          <p:nvPr/>
        </p:nvSpPr>
        <p:spPr>
          <a:xfrm>
            <a:off x="612648" y="468000"/>
            <a:ext cx="10963656" cy="18632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[解析]</a:t>
            </a:r>
            <a:r>
              <a:rPr lang="en-US" altLang="zh-CN" sz="28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振针前进方向上的水波变得密集</a:t>
            </a: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,在其移动反方向上的水波变得</a:t>
            </a: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稀疏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,因此振针在向右移动;波源远离观察者时,</a:t>
            </a: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观察者接收到的频率变小。</a:t>
            </a: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A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、C正确。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BD.61_1#60dd0243e?sp=1&amp;pid=415c36661&amp;color=0,0,0&amp;vtp=1&amp;bt=1&amp;bbb=1&amp;hb=1"/>
              <p:cNvSpPr/>
              <p:nvPr/>
            </p:nvSpPr>
            <p:spPr>
              <a:xfrm>
                <a:off x="612648" y="468000"/>
                <a:ext cx="10963656" cy="2496757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00ADA3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4.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单音源发生器装置在小车上，其发音频率为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。图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1中小车沿一圆形</a:t>
                </a: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跑道做匀速圆周运动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，观察者甲静止于圆心处，测得频率为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；图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2中</a:t>
                </a: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小车沿直线向左匀速运动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，观察者乙、丙静止于该直线上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，丙在乙的</a:t>
                </a:r>
              </a:p>
              <a:p>
                <a:pPr latinLnBrk="1">
                  <a:lnSpc>
                    <a:spcPts val="49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右侧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，观察者乙测得频率为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，观察者丙测得频率为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则(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1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   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)</a:t>
                </a:r>
                <a:r>
                  <a:rPr lang="en-US" altLang="zh-CN" sz="2800" b="0" i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C_6_BD.61_1#60dd0243e?sp=1&amp;pid=415c36661&amp;color=0,0,0&amp;vtp=1&amp;bt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2496757"/>
              </a:xfrm>
              <a:prstGeom prst="rect">
                <a:avLst/>
              </a:prstGeom>
              <a:blipFill>
                <a:blip r:embed="rId3"/>
                <a:stretch>
                  <a:fillRect l="-2002" r="-334" b="-855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QC_6_BD.63_2#60dd0243e?iti=1&amp;htil=1&amp;pid=415c36661&amp;color=0,0,0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4872" y="3083184"/>
            <a:ext cx="1901952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pic>
        <p:nvPicPr>
          <p:cNvPr id="5" name="QC_6_BD.63_3#60dd0243e?iti=2&amp;htil=1&amp;pid=415c36661&amp;color=0,0,0&amp;vtp=1" descr="preencoded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7688" y="3832992"/>
            <a:ext cx="4379976" cy="11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6" name="QC_6_BD.63_4#60dd0243e?iti=1&amp;htil=1&amp;pid=415c36661&amp;color=0,0,0&amp;vtp=1&amp;bbb=1"/>
          <p:cNvSpPr/>
          <p:nvPr/>
        </p:nvSpPr>
        <p:spPr>
          <a:xfrm>
            <a:off x="3048667" y="5112136"/>
            <a:ext cx="614362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图1</a:t>
            </a:r>
            <a:endParaRPr lang="en-US" altLang="zh-CN" sz="2800" dirty="0"/>
          </a:p>
        </p:txBody>
      </p:sp>
      <p:sp>
        <p:nvSpPr>
          <p:cNvPr id="7" name="QC_6_BD.63_5#60dd0243e?iti=2&amp;htil=1&amp;pid=415c36661&amp;color=0,0,0&amp;vtp=1&amp;bbb=1"/>
          <p:cNvSpPr/>
          <p:nvPr/>
        </p:nvSpPr>
        <p:spPr>
          <a:xfrm>
            <a:off x="8530495" y="5112136"/>
            <a:ext cx="614362" cy="99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50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图2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QC_6_BD.63_6#60dd0243e.choices?pid=415c36661&amp;color=0,0,0&amp;vtp=1&amp;bt=1&amp;bbb=1"/>
              <p:cNvSpPr/>
              <p:nvPr/>
            </p:nvSpPr>
            <p:spPr>
              <a:xfrm>
                <a:off x="612648" y="468000"/>
                <a:ext cx="10963656" cy="249936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A.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B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C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endParaRPr lang="en-US" altLang="zh-CN" sz="2800" dirty="0"/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D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.</a:t>
                </a:r>
                <a:r>
                  <a:rPr lang="en-US" altLang="zh-CN" sz="2800" b="0" i="0" dirty="0">
                    <a:solidFill>
                      <a:srgbClr val="00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时而大于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时而小于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solidFill>
                      <a:srgbClr val="00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2" name="QC_6_BD.63_6#60dd0243e.choices?pid=415c36661&amp;color=0,0,0&amp;vtp=1&amp;bt=1&amp;bb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468000"/>
                <a:ext cx="10963656" cy="2499360"/>
              </a:xfrm>
              <a:prstGeom prst="rect">
                <a:avLst/>
              </a:prstGeom>
              <a:blipFill>
                <a:blip r:embed="rId3"/>
                <a:stretch>
                  <a:fillRect l="-2002" b="-878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QC_6_AS.64_1#60dd0243e?pid=415c36661&amp;color=0,0,0&amp;vtp=1&amp;bbb=1&amp;hb=1"/>
              <p:cNvSpPr/>
              <p:nvPr/>
            </p:nvSpPr>
            <p:spPr>
              <a:xfrm>
                <a:off x="612648" y="2956184"/>
                <a:ext cx="10963656" cy="3158935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l" latinLnBrk="1">
                  <a:lnSpc>
                    <a:spcPts val="5100"/>
                  </a:lnSpc>
                </a:pPr>
                <a:r>
                  <a:rPr lang="en-US" altLang="zh-CN" sz="2800" b="1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[解析]</a:t>
                </a:r>
                <a:r>
                  <a:rPr lang="en-US" altLang="zh-CN" sz="2800" b="1" i="0" dirty="0">
                    <a:solidFill>
                      <a:srgbClr val="FF0000"/>
                    </a:solidFill>
                    <a:latin typeface="SimSun" pitchFamily="34" charset="0"/>
                    <a:ea typeface="SimSun" pitchFamily="34" charset="-122"/>
                    <a:cs typeface="SimSu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题图1中小车绕着甲做匀速圆周运动，根据多普勒效应可知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，声</a:t>
                </a: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源发出的频率与观察者甲接收到的频率相等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，则有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；题图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2中小</a:t>
                </a: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车向左匀速运动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，小车远离乙和丙，根据多普勒效应可知</a:t>
                </a: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，二者接收</a:t>
                </a:r>
              </a:p>
              <a:p>
                <a:pPr latinLnBrk="1">
                  <a:lnSpc>
                    <a:spcPts val="51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到的频率均小于声源发出的频率，且小车相对于乙和丙的运动是相同</a:t>
                </a:r>
              </a:p>
              <a:p>
                <a:pPr latinLnBrk="1">
                  <a:lnSpc>
                    <a:spcPts val="5000"/>
                  </a:lnSpc>
                </a:pPr>
                <a:r>
                  <a:rPr lang="en-US" altLang="zh-CN" sz="2800" b="0" i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的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，则有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。综上所述，有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1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0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&gt;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2</m:t>
                        </m:r>
                      </m:sub>
                    </m:sSub>
                    <m:r>
                      <a:rPr lang="en-US" altLang="zh-CN" sz="2800" b="0" i="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itchFamily="34" charset="-122"/>
                        <a:cs typeface="Times New Roman" pitchFamily="34" charset="-120"/>
                      </a:rPr>
                      <m:t>=</m:t>
                    </m:r>
                    <m:sSub>
                      <m:sSubPr>
                        <m:ctrlPr>
                          <a:rPr lang="en-US" altLang="zh-CN" sz="2800" b="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</m:ctrlPr>
                      </m:sSubPr>
                      <m:e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𝑓</m:t>
                        </m:r>
                      </m:e>
                      <m:sub>
                        <m:r>
                          <a:rPr lang="en-US" altLang="zh-CN" sz="2800" b="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微软雅黑" pitchFamily="34" charset="-122"/>
                            <a:cs typeface="Times New Roman" pitchFamily="34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CN" sz="100" b="0" i="0" kern="0" spc="-99900" dirty="0">
                    <a:solidFill>
                      <a:srgbClr val="FFFFFF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 </a:t>
                </a:r>
                <a:r>
                  <a:rPr lang="en-US" altLang="zh-CN" sz="2800" b="0" i="0" dirty="0">
                    <a:solidFill>
                      <a:srgbClr val="FF0000"/>
                    </a:solidFill>
                    <a:latin typeface="Times New Roman" pitchFamily="34" charset="0"/>
                    <a:ea typeface="微软雅黑" pitchFamily="34" charset="-122"/>
                    <a:cs typeface="Times New Roman" pitchFamily="34" charset="-120"/>
                  </a:rPr>
                  <a:t>。</a:t>
                </a:r>
                <a:endParaRPr lang="en-US" altLang="zh-CN" sz="2800" dirty="0"/>
              </a:p>
            </p:txBody>
          </p:sp>
        </mc:Choice>
        <mc:Fallback>
          <p:sp>
            <p:nvSpPr>
              <p:cNvPr id="3" name="QC_6_AS.64_1#60dd0243e?pid=415c36661&amp;color=0,0,0&amp;vtp=1&amp;bbb=1&amp;hb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2956184"/>
                <a:ext cx="10963656" cy="3158935"/>
              </a:xfrm>
              <a:prstGeom prst="rect">
                <a:avLst/>
              </a:prstGeom>
              <a:blipFill>
                <a:blip r:embed="rId4"/>
                <a:stretch>
                  <a:fillRect l="-2002" r="-1168" b="-6564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QC_6_AN.62_1#60dd0243e.bracket?pid=415c36661&amp;color=0,0,0&amp;vpa=26&amp;vtp=1&amp;answeroption=C">
            <a:extLst>
              <a:ext uri="{FF2B5EF4-FFF2-40B4-BE49-F238E27FC236}">
                <a16:creationId xmlns:a16="http://schemas.microsoft.com/office/drawing/2014/main" id="{08C93AC1-F6EE-3187-3958-6313D649F1EE}"/>
              </a:ext>
            </a:extLst>
          </p:cNvPr>
          <p:cNvSpPr txBox="1"/>
          <p:nvPr/>
        </p:nvSpPr>
        <p:spPr>
          <a:xfrm>
            <a:off x="485648" y="1829440"/>
            <a:ext cx="564257" cy="6771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华文细黑" panose="02010600040101010101" pitchFamily="2" charset="-122"/>
              </a:rPr>
              <a:t>√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3_BD#107a9eda7?pid=80d736d43&amp;color=0,0,0&amp;vtp=1&amp;bt=1&amp;bbb=1&amp;hb=1"/>
          <p:cNvSpPr/>
          <p:nvPr/>
        </p:nvSpPr>
        <p:spPr>
          <a:xfrm>
            <a:off x="612648" y="468000"/>
            <a:ext cx="10963656" cy="18632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课时学习素养目标：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1.通过实验了解多普勒效应及其产生的原因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，知道</a:t>
            </a:r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多普勒效应是波特有的现象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。（物理观念）</a:t>
            </a:r>
            <a:endParaRPr lang="en-US" altLang="zh-CN" sz="2800" dirty="0"/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2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.知道多普勒效应的简单应用。（科学态度与责任）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1#目录1:c4c2fe452?lid=c4c2fe452&amp;cid=c4c2fe452&amp;vtp=1" descr="preencoded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824" y="2935224"/>
            <a:ext cx="429768" cy="429768"/>
          </a:xfrm>
          <a:prstGeom prst="rect">
            <a:avLst/>
          </a:prstGeom>
        </p:spPr>
      </p:pic>
      <p:sp>
        <p:nvSpPr>
          <p:cNvPr id="3" name="C_1#目录1:c4c2fe452?lid=c4c2fe452&amp;cid=c4c2fe452&amp;vtp=1&amp;bt=1&amp;bbb=1">
            <a:hlinkClick r:id="rId3" action="ppaction://hlinksldjump"/>
          </p:cNvPr>
          <p:cNvSpPr/>
          <p:nvPr/>
        </p:nvSpPr>
        <p:spPr>
          <a:xfrm>
            <a:off x="3675888" y="2898648"/>
            <a:ext cx="8101584" cy="50292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72000" algn="l" latinLnBrk="1">
              <a:lnSpc>
                <a:spcPts val="3900"/>
              </a:lnSpc>
            </a:pPr>
            <a:r>
              <a:rPr lang="en-US" altLang="zh-CN" sz="3100" b="0" i="0" dirty="0">
                <a:solidFill>
                  <a:srgbClr val="00ADA3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任务学习</a:t>
            </a:r>
            <a:r>
              <a:rPr lang="en-US" altLang="zh-CN" sz="3100" b="0" i="0" dirty="0">
                <a:solidFill>
                  <a:srgbClr val="00ADA3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3100" b="0" i="0" dirty="0">
                <a:solidFill>
                  <a:srgbClr val="00ADA3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多普勒效应的理解和应用</a:t>
            </a:r>
            <a:endParaRPr lang="en-US" altLang="zh-CN" sz="3050" dirty="0"/>
          </a:p>
        </p:txBody>
      </p:sp>
    </p:spTree>
  </p:cSld>
  <p:clrMapOvr>
    <a:masterClrMapping/>
  </p:clrMapOvr>
  <p:transition>
    <p:split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3_BD#c4c2fe452.fixed?pid=80d736d43&amp;color=0,173,163&amp;vtp=1&amp;bbb=1"/>
          <p:cNvSpPr/>
          <p:nvPr/>
        </p:nvSpPr>
        <p:spPr>
          <a:xfrm>
            <a:off x="1417320" y="2267712"/>
            <a:ext cx="9363456" cy="1115568"/>
          </a:xfrm>
          <a:prstGeom prst="rect">
            <a:avLst/>
          </a:prstGeom>
          <a:noFill/>
          <a:ln/>
        </p:spPr>
        <p:txBody>
          <a:bodyPr wrap="none" lIns="0" tIns="0" rIns="0" bIns="0" rtlCol="0" anchor="b"/>
          <a:lstStyle/>
          <a:p>
            <a:pPr algn="ctr" latinLnBrk="1">
              <a:lnSpc>
                <a:spcPts val="5000"/>
              </a:lnSpc>
            </a:pPr>
            <a:r>
              <a:rPr lang="en-US" altLang="zh-CN" sz="4000" b="1" i="0" dirty="0">
                <a:solidFill>
                  <a:srgbClr val="00ADA3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任务学习</a:t>
            </a:r>
            <a:r>
              <a:rPr lang="en-US" altLang="zh-CN" sz="4000" b="1" i="0" dirty="0">
                <a:solidFill>
                  <a:srgbClr val="00ADA3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4000" b="1" i="0" dirty="0">
                <a:solidFill>
                  <a:srgbClr val="00ADA3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多普勒效应的理解和应用</a:t>
            </a:r>
            <a:endParaRPr lang="en-US" altLang="zh-CN" sz="4000" dirty="0"/>
          </a:p>
        </p:txBody>
      </p:sp>
      <p:sp>
        <p:nvSpPr>
          <p:cNvPr id="3" name="C_3#c4c2fe452"/>
          <p:cNvSpPr/>
          <p:nvPr/>
        </p:nvSpPr>
        <p:spPr>
          <a:xfrm>
            <a:off x="1618488" y="3419856"/>
            <a:ext cx="8961120" cy="9144"/>
          </a:xfrm>
          <a:prstGeom prst="line">
            <a:avLst/>
          </a:prstGeom>
          <a:noFill/>
          <a:ln w="28575">
            <a:solidFill>
              <a:srgbClr val="00ADA3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4_BD.1_1#c90b87c6e?pid=c4c2fe452&amp;color=0,0,0&amp;vtp=1&amp;bt=1&amp;bbb=1&amp;hb=1"/>
          <p:cNvSpPr/>
          <p:nvPr/>
        </p:nvSpPr>
        <p:spPr>
          <a:xfrm>
            <a:off x="612648" y="468000"/>
            <a:ext cx="10963656" cy="1215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站在马路边，一辆响着喇叭的汽车从身边驶过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。你听到的喇叭声音调</a:t>
            </a:r>
          </a:p>
          <a:p>
            <a:pPr latinLnBrk="1">
              <a:lnSpc>
                <a:spcPts val="50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是否变化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？</a:t>
            </a:r>
            <a:endParaRPr lang="en-US" altLang="zh-CN" sz="2800" dirty="0"/>
          </a:p>
        </p:txBody>
      </p:sp>
      <p:pic>
        <p:nvPicPr>
          <p:cNvPr id="3" name="QO_4_BD.1_2#c90b87c6e?pid=c4c2fe452&amp;color=0,0,0&amp;vtp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7096" y="1816740"/>
            <a:ext cx="3794760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  <p:sp>
        <p:nvSpPr>
          <p:cNvPr id="4" name="QO_4_AN.2_1#c90b87c6e?pid=c4c2fe452&amp;color=0,0,0&amp;vtp=1&amp;bbb=1"/>
          <p:cNvSpPr/>
          <p:nvPr/>
        </p:nvSpPr>
        <p:spPr>
          <a:xfrm>
            <a:off x="612648" y="3747140"/>
            <a:ext cx="10963656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[答案]</a:t>
            </a:r>
            <a:r>
              <a:rPr lang="en-US" altLang="zh-CN" sz="2800" b="1" i="0" dirty="0">
                <a:solidFill>
                  <a:srgbClr val="FF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 </a:t>
            </a:r>
            <a:r>
              <a:rPr lang="en-US" altLang="zh-CN" sz="2800" b="0" i="0" dirty="0">
                <a:solidFill>
                  <a:srgbClr val="FF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变化。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4_BD#5452fe533?pid=c4c2fe452&amp;color=0,173,163&amp;vtp=1&amp;bt=1&amp;bbb=1"/>
          <p:cNvSpPr/>
          <p:nvPr/>
        </p:nvSpPr>
        <p:spPr>
          <a:xfrm>
            <a:off x="612648" y="466344"/>
            <a:ext cx="10963656" cy="1123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6000"/>
              </a:lnSpc>
            </a:pPr>
            <a:r>
              <a:rPr lang="en-US" altLang="zh-CN" sz="3400" b="1" i="0" dirty="0">
                <a:solidFill>
                  <a:srgbClr val="00ADA3"/>
                </a:solidFill>
                <a:latin typeface="Times New Roman" pitchFamily="34" charset="0"/>
                <a:ea typeface="Microsoft Yahei" pitchFamily="34" charset="-122"/>
                <a:cs typeface="Times New Roman" pitchFamily="34" charset="-120"/>
              </a:rPr>
              <a:t>新知梳理</a:t>
            </a:r>
            <a:endParaRPr lang="en-US" altLang="zh-CN" sz="3400" dirty="0"/>
          </a:p>
        </p:txBody>
      </p:sp>
      <p:sp>
        <p:nvSpPr>
          <p:cNvPr id="3" name="P_5_BD#5a745c276?sp=1&amp;pid=5452fe533&amp;color=0,0,0&amp;vtp=1&amp;bbb=1&amp;hb=1"/>
          <p:cNvSpPr/>
          <p:nvPr/>
        </p:nvSpPr>
        <p:spPr>
          <a:xfrm>
            <a:off x="612648" y="1227798"/>
            <a:ext cx="10963656" cy="18490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1.多普勒效应的定义</a:t>
            </a:r>
            <a:endParaRPr lang="en-US" altLang="zh-CN" sz="2800" dirty="0"/>
          </a:p>
          <a:p>
            <a:pPr latinLnBrk="1">
              <a:lnSpc>
                <a:spcPts val="5100"/>
              </a:lnSpc>
            </a:pPr>
            <a:r>
              <a:rPr lang="en-US" altLang="zh-CN" sz="2800" b="0" i="0">
                <a:solidFill>
                  <a:srgbClr val="000000"/>
                </a:solidFill>
                <a:latin typeface="SimSun" panose="02010600030101010101" pitchFamily="2" charset="-122"/>
                <a:ea typeface="微软雅黑" pitchFamily="34" charset="-122"/>
                <a:cs typeface="Times New Roman" pitchFamily="34" charset="-120"/>
              </a:rPr>
              <a:t>    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波源与观察者相互靠近或者相互远离时，观察者接收到的波的</a:t>
            </a:r>
          </a:p>
          <a:p>
            <a:pPr latinLnBrk="1">
              <a:lnSpc>
                <a:spcPts val="4900"/>
              </a:lnSpc>
            </a:pPr>
            <a:r>
              <a:rPr lang="en-US" altLang="zh-CN" sz="2800" i="0">
                <a:solidFill>
                  <a:srgbClr val="000000"/>
                </a:solidFill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lang="en-US" altLang="zh-CN" sz="2800" b="0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发生变化的现象</a:t>
            </a:r>
            <a:r>
              <a:rPr lang="en-US" altLang="zh-CN" sz="2800" b="0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。</a:t>
            </a:r>
            <a:endParaRPr lang="en-US" altLang="zh-CN" sz="2800" dirty="0"/>
          </a:p>
        </p:txBody>
      </p:sp>
      <p:sp>
        <p:nvSpPr>
          <p:cNvPr id="4" name="P_5_AN.3_1#5a745c276.blank?pid=5452fe533&amp;color=0,0,0&amp;vpa=1&amp;vtp=1&amp;bbb=1"/>
          <p:cNvSpPr/>
          <p:nvPr/>
        </p:nvSpPr>
        <p:spPr>
          <a:xfrm>
            <a:off x="622967" y="2471763"/>
            <a:ext cx="973138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频率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5a745c276?sp=1&amp;pid=5452fe533&amp;color=0,0,0&amp;vtp=1&amp;bt=1&amp;bbb=1"/>
          <p:cNvSpPr/>
          <p:nvPr/>
        </p:nvSpPr>
        <p:spPr>
          <a:xfrm>
            <a:off x="612648" y="468000"/>
            <a:ext cx="10963656" cy="5087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2</a:t>
            </a:r>
            <a:r>
              <a:rPr lang="en-US" altLang="zh-CN" sz="2800" b="1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.多普勒效应产生的原因</a:t>
            </a: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（1）波源与观察者相对静止时，单位时间内通过观察者的波峰</a:t>
            </a: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（或密部）的数目是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的，观察者感觉到的频率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波源振动</a:t>
            </a: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的频率。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（2）波源与观察者相互靠近时，单位时间内通过观察者的波峰</a:t>
            </a: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（或密部）的数目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，观察者感觉到的频率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波源的频率，</a:t>
            </a:r>
          </a:p>
          <a:p>
            <a:pPr marL="0" marR="0" lvl="0" indent="0" algn="l" defTabSz="914400" rtl="0" eaLnBrk="1" fontAlgn="auto" latinLnBrk="1" hangingPunct="1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即感觉到的频率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。波源与观察者相互远离时，观察者感觉到的</a:t>
            </a:r>
          </a:p>
          <a:p>
            <a:pPr marL="0" marR="0" lvl="0" indent="0" algn="l" defTabSz="914400" rtl="0" eaLnBrk="1" fontAlgn="auto" latinLnBrk="1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频率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itchFamily="34" charset="0"/>
                <a:ea typeface="SimSun" pitchFamily="34" charset="-122"/>
                <a:cs typeface="SimSun" pitchFamily="34" charset="-120"/>
              </a:rPr>
              <a:t>______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。</a:t>
            </a:r>
            <a:endParaRPr lang="en-US" altLang="zh-CN" sz="2800" dirty="0"/>
          </a:p>
        </p:txBody>
      </p:sp>
      <p:sp>
        <p:nvSpPr>
          <p:cNvPr id="5" name="P_5_AN.4_1#5a745c276.blank?pid=5452fe533&amp;color=0,0,0&amp;vpa=2&amp;vtp=1&amp;bbb=1"/>
          <p:cNvSpPr/>
          <p:nvPr/>
        </p:nvSpPr>
        <p:spPr>
          <a:xfrm>
            <a:off x="3823366" y="1732920"/>
            <a:ext cx="973138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一定</a:t>
            </a:r>
            <a:endParaRPr lang="en-US" altLang="zh-CN" sz="2800" dirty="0"/>
          </a:p>
        </p:txBody>
      </p:sp>
      <p:sp>
        <p:nvSpPr>
          <p:cNvPr id="6" name="P_5_AN.5_1#5a745c276.blank?pid=5452fe533&amp;color=0,0,0&amp;vpa=3&amp;vtp=1&amp;bbb=1"/>
          <p:cNvSpPr/>
          <p:nvPr/>
        </p:nvSpPr>
        <p:spPr>
          <a:xfrm>
            <a:off x="8801767" y="1732920"/>
            <a:ext cx="973138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等于</a:t>
            </a:r>
            <a:endParaRPr lang="en-US" altLang="zh-CN" sz="2800" dirty="0"/>
          </a:p>
        </p:txBody>
      </p:sp>
      <p:sp>
        <p:nvSpPr>
          <p:cNvPr id="7" name="P_5_AN.6_1#5a745c276.blank?pid=5452fe533&amp;color=0,0,0&amp;vpa=4&amp;vtp=1&amp;bbb=1"/>
          <p:cNvSpPr/>
          <p:nvPr/>
        </p:nvSpPr>
        <p:spPr>
          <a:xfrm>
            <a:off x="3467766" y="3676020"/>
            <a:ext cx="973138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增加</a:t>
            </a:r>
            <a:endParaRPr lang="en-US" altLang="zh-CN" sz="2800" dirty="0"/>
          </a:p>
        </p:txBody>
      </p:sp>
      <p:sp>
        <p:nvSpPr>
          <p:cNvPr id="8" name="P_5_AN.7_1#5a745c276.blank?pid=5452fe533&amp;color=0,0,0&amp;vpa=5&amp;vtp=1&amp;bbb=1"/>
          <p:cNvSpPr/>
          <p:nvPr/>
        </p:nvSpPr>
        <p:spPr>
          <a:xfrm>
            <a:off x="8090567" y="3676020"/>
            <a:ext cx="973138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大于</a:t>
            </a:r>
            <a:endParaRPr lang="en-US" altLang="zh-CN" sz="2800" dirty="0"/>
          </a:p>
        </p:txBody>
      </p:sp>
      <p:sp>
        <p:nvSpPr>
          <p:cNvPr id="9" name="P_5_AN.8_1#5a745c276.blank?pid=5452fe533&amp;color=0,0,0&amp;vpa=6&amp;vtp=1&amp;bbb=1"/>
          <p:cNvSpPr/>
          <p:nvPr/>
        </p:nvSpPr>
        <p:spPr>
          <a:xfrm>
            <a:off x="3112167" y="4323720"/>
            <a:ext cx="973138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 dirty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增加</a:t>
            </a:r>
            <a:endParaRPr lang="en-US" altLang="zh-CN" sz="2800" dirty="0"/>
          </a:p>
        </p:txBody>
      </p:sp>
      <p:sp>
        <p:nvSpPr>
          <p:cNvPr id="10" name="P_5_AN.9_1#5a745c276.blank?pid=5452fe533&amp;color=0,0,0&amp;vpa=7&amp;vtp=1&amp;bbb=1"/>
          <p:cNvSpPr/>
          <p:nvPr/>
        </p:nvSpPr>
        <p:spPr>
          <a:xfrm>
            <a:off x="1334166" y="4950465"/>
            <a:ext cx="973138" cy="5536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latinLnBrk="1">
              <a:lnSpc>
                <a:spcPts val="4900"/>
              </a:lnSpc>
            </a:pPr>
            <a:r>
              <a:rPr lang="en-US" altLang="zh-CN" sz="2800" b="1" i="0">
                <a:solidFill>
                  <a:srgbClr val="FF0000"/>
                </a:solidFill>
                <a:latin typeface="Times New Roman" pitchFamily="34" charset="0"/>
                <a:ea typeface="KaiTi" pitchFamily="34" charset="-122"/>
                <a:cs typeface="Times New Roman" pitchFamily="34" charset="-120"/>
              </a:rPr>
              <a:t>变小</a:t>
            </a:r>
            <a:endParaRPr lang="en-US" altLang="zh-CN" sz="28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5_BD#5a745c276?sp=1&amp;pid=5452fe533&amp;color=0,0,0&amp;vtp=1&amp;bt=1&amp;bbb=1"/>
          <p:cNvSpPr/>
          <p:nvPr/>
        </p:nvSpPr>
        <p:spPr>
          <a:xfrm>
            <a:off x="612648" y="468000"/>
            <a:ext cx="10963656" cy="1215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latinLnBrk="1">
              <a:lnSpc>
                <a:spcPts val="5100"/>
              </a:lnSpc>
            </a:pPr>
            <a:r>
              <a:rPr lang="en-US" altLang="zh-CN" sz="2800" b="1" i="0" dirty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3</a:t>
            </a:r>
            <a:r>
              <a:rPr lang="en-US" altLang="zh-CN" sz="2800" b="1" i="0">
                <a:solidFill>
                  <a:srgbClr val="000000"/>
                </a:solidFill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.多普勒效应成因分析</a:t>
            </a:r>
          </a:p>
          <a:p>
            <a:pPr marL="0" marR="0" lvl="0" indent="0" algn="l" defTabSz="914400" rtl="0" eaLnBrk="1" fontAlgn="auto" latinLnBrk="1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34" charset="0"/>
                <a:ea typeface="微软雅黑" pitchFamily="34" charset="-122"/>
                <a:cs typeface="Times New Roman" pitchFamily="34" charset="-120"/>
              </a:rPr>
              <a:t>（1）相对位置变化与频率的关系（规律）</a:t>
            </a:r>
            <a:endParaRPr lang="en-US" altLang="zh-CN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P_5_BD#5a745c276?colgroup=9,7,11&amp;pid=5452fe533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8120193"/>
                  </p:ext>
                </p:extLst>
              </p:nvPr>
            </p:nvGraphicFramePr>
            <p:xfrm>
              <a:off x="612648" y="1816740"/>
              <a:ext cx="10936224" cy="3215450"/>
            </p:xfrm>
            <a:graphic>
              <a:graphicData uri="http://schemas.openxmlformats.org/drawingml/2006/table">
                <a:tbl>
                  <a:tblPr/>
                  <a:tblGrid>
                    <a:gridCol w="35935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809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616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6419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相对位置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图示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结论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51252">
                    <a:tc>
                      <a:txBody>
                        <a:bodyPr/>
                        <a:lstStyle/>
                        <a:p>
                          <a:pPr marL="0" indent="0" algn="l" latinLnBrk="1" hangingPunct="0">
                            <a:lnSpc>
                              <a:spcPts val="4400"/>
                            </a:lnSpc>
                          </a:pPr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波源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altLang="zh-CN" sz="2800" b="0" i="0" dirty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和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𝐴</m:t>
                              </m:r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 </a:t>
                          </a:r>
                          <a:r>
                            <a:rPr lang="en-US" altLang="zh-CN" sz="28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处观察者相</a:t>
                          </a:r>
                        </a:p>
                        <a:p>
                          <a:pPr marL="0" lvl="0" indent="0" algn="l" latinLnBrk="1" hangingPunct="0">
                            <a:lnSpc>
                              <a:spcPts val="4200"/>
                            </a:lnSpc>
                          </a:pPr>
                          <a:r>
                            <a:rPr lang="en-US" altLang="zh-CN" sz="2800" b="0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对静止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21500"/>
                            </a:lnSpc>
                          </a:pPr>
                          <a:r>
                            <a:rPr lang="en-US" altLang="zh-CN" sz="120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微软雅黑" pitchFamily="34" charset="-122"/>
                              <a:cs typeface="Times New Roman" pitchFamily="34" charset="-120"/>
                            </a:rPr>
                            <a:t>____________________________________________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 latinLnBrk="1" hangingPunct="0">
                            <a:lnSpc>
                              <a:spcPts val="4500"/>
                            </a:lnSpc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8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8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波源</m:t>
                                  </m:r>
                                </m:sub>
                              </m:sSub>
                              <m:r>
                                <a:rPr lang="en-US" altLang="zh-CN" sz="2800" b="0" i="0" spc="-100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itchFamily="34" charset="-122"/>
                                  <a:cs typeface="Times New Roman" pitchFamily="34" charset="-12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sz="2800" b="0" i="1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0" spc="-100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微软雅黑" pitchFamily="34" charset="-122"/>
                                      <a:cs typeface="Times New Roman" pitchFamily="34" charset="-12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2800" spc="-100" baseline="-1000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观察者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00" b="0" i="0" kern="0" spc="-99900" dirty="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 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P_5_BD#5a745c276?colgroup=9,7,11&amp;pid=5452fe533&amp;color=0,0,0&amp;vtp=1&amp;bbb=1&amp;hb=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8120193"/>
                  </p:ext>
                </p:extLst>
              </p:nvPr>
            </p:nvGraphicFramePr>
            <p:xfrm>
              <a:off x="612648" y="1816740"/>
              <a:ext cx="10936224" cy="3215450"/>
            </p:xfrm>
            <a:graphic>
              <a:graphicData uri="http://schemas.openxmlformats.org/drawingml/2006/table">
                <a:tbl>
                  <a:tblPr/>
                  <a:tblGrid>
                    <a:gridCol w="359359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809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3616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64198"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相对位置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图示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4300"/>
                            </a:lnSpc>
                          </a:pPr>
                          <a:r>
                            <a:rPr lang="en-US" altLang="zh-CN" sz="2800" b="1" i="0">
                              <a:solidFill>
                                <a:srgbClr val="000000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结论</a:t>
                          </a:r>
                          <a:endParaRPr lang="en-US" altLang="zh-CN" sz="1200" dirty="0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5125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69" t="-21839" r="-204576" b="-296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 hangingPunct="0">
                            <a:lnSpc>
                              <a:spcPts val="21500"/>
                            </a:lnSpc>
                          </a:pPr>
                          <a:r>
                            <a:rPr lang="en-US" altLang="zh-CN" sz="12000" b="0" i="0" kern="0" spc="-99900">
                              <a:solidFill>
                                <a:srgbClr val="FFFFFF"/>
                              </a:solidFill>
                              <a:latin typeface="Times New Roman" pitchFamily="34" charset="0"/>
                              <a:ea typeface="微软雅黑" pitchFamily="34" charset="-122"/>
                              <a:cs typeface="Times New Roman" pitchFamily="34" charset="-120"/>
                            </a:rPr>
                            <a:t>_</a:t>
                          </a:r>
                          <a:r>
                            <a:rPr lang="en-US" altLang="zh-CN" sz="900" b="0" i="0" kern="0" spc="0">
                              <a:solidFill>
                                <a:srgbClr val="FFFFFF"/>
                              </a:solidFill>
                              <a:latin typeface="SimSun" panose="02010600030101010101" pitchFamily="2" charset="-122"/>
                              <a:ea typeface="微软雅黑" pitchFamily="34" charset="-122"/>
                              <a:cs typeface="Times New Roman" pitchFamily="34" charset="-120"/>
                            </a:rPr>
                            <a:t>____________________________________________</a:t>
                          </a:r>
                          <a:endParaRPr lang="en-US" altLang="zh-CN" sz="900" spc="0" dirty="0">
                            <a:latin typeface="SimSun" panose="02010600030101010101" pitchFamily="2" charset="-122"/>
                          </a:endParaRPr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72000" marR="72000" marT="0" marB="0" anchor="ctr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0838" t="-21839" r="-279" b="-296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_5_BD#5a745c276.table_image?tii=1&amp;pid=5452fe533&amp;color=0,0,0&amp;vtp=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5132" y="2499556"/>
            <a:ext cx="2423160" cy="241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</p:sld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951</Words>
  <Application>Microsoft Office PowerPoint</Application>
  <PresentationFormat>宽屏</PresentationFormat>
  <Paragraphs>222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华文细黑</vt:lpstr>
      <vt:lpstr>SimSun</vt:lpstr>
      <vt:lpstr>Arial</vt:lpstr>
      <vt:lpstr>Calibri</vt:lpstr>
      <vt:lpstr>Cambria Math</vt:lpstr>
      <vt:lpstr>Times New Roman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/>
  <cp:keywords/>
  <dc:description/>
  <cp:lastModifiedBy>Administrator</cp:lastModifiedBy>
  <cp:revision>2</cp:revision>
  <dcterms:created xsi:type="dcterms:W3CDTF">2024-05-09T06:13:22Z</dcterms:created>
  <dcterms:modified xsi:type="dcterms:W3CDTF">2024-05-09T06:14:47Z</dcterms:modified>
  <cp:category/>
  <cp:contentStatus/>
</cp:coreProperties>
</file>